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12"/>
  </p:notesMasterIdLst>
  <p:handoutMasterIdLst>
    <p:handoutMasterId r:id="rId13"/>
  </p:handoutMasterIdLst>
  <p:sldIdLst>
    <p:sldId id="287" r:id="rId2"/>
    <p:sldId id="271" r:id="rId3"/>
    <p:sldId id="297" r:id="rId4"/>
    <p:sldId id="294" r:id="rId5"/>
    <p:sldId id="296" r:id="rId6"/>
    <p:sldId id="290" r:id="rId7"/>
    <p:sldId id="291" r:id="rId8"/>
    <p:sldId id="295" r:id="rId9"/>
    <p:sldId id="288" r:id="rId10"/>
    <p:sldId id="284" r:id="rId11"/>
  </p:sldIdLst>
  <p:sldSz cx="9144000" cy="6858000" type="screen4x3"/>
  <p:notesSz cx="7315200" cy="9601200"/>
  <p:defaultTextStyle>
    <a:defPPr>
      <a:defRPr lang="en-US"/>
    </a:defPPr>
    <a:lvl1pPr algn="l" rtl="0" fontAlgn="base">
      <a:spcBef>
        <a:spcPct val="0"/>
      </a:spcBef>
      <a:spcAft>
        <a:spcPct val="0"/>
      </a:spcAft>
      <a:defRPr sz="8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8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8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8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8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8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8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8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8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2F1"/>
    <a:srgbClr val="005370"/>
    <a:srgbClr val="EAC516"/>
    <a:srgbClr val="BA8BC3"/>
    <a:srgbClr val="007CA0"/>
    <a:srgbClr val="FFFFFF"/>
    <a:srgbClr val="00A2D1"/>
    <a:srgbClr val="65C6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56" autoAdjust="0"/>
    <p:restoredTop sz="80432" autoAdjust="0"/>
  </p:normalViewPr>
  <p:slideViewPr>
    <p:cSldViewPr snapToGrid="0" snapToObjects="1">
      <p:cViewPr>
        <p:scale>
          <a:sx n="75" d="100"/>
          <a:sy n="75" d="100"/>
        </p:scale>
        <p:origin x="-16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62124" tIns="31062" rIns="62124" bIns="31062" rtlCol="0"/>
          <a:lstStyle>
            <a:lvl1pPr algn="l">
              <a:spcBef>
                <a:spcPct val="50000"/>
              </a:spcBef>
              <a:defRPr sz="800" dirty="0">
                <a:latin typeface="Arial" charset="0"/>
                <a:ea typeface="+mn-ea"/>
                <a:cs typeface="Arial" charset="0"/>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wrap="square" lIns="62124" tIns="31062" rIns="62124" bIns="31062" numCol="1" anchor="t" anchorCtr="0" compatLnSpc="1">
            <a:prstTxWarp prst="textNoShape">
              <a:avLst/>
            </a:prstTxWarp>
          </a:bodyPr>
          <a:lstStyle>
            <a:lvl1pPr algn="r">
              <a:spcBef>
                <a:spcPct val="50000"/>
              </a:spcBef>
              <a:defRPr>
                <a:ea typeface="Arial" pitchFamily="-72" charset="0"/>
                <a:cs typeface="Arial" pitchFamily="-72" charset="0"/>
              </a:defRPr>
            </a:lvl1pPr>
          </a:lstStyle>
          <a:p>
            <a:fld id="{4D1E8CA9-A816-4C56-AD03-A753A56C7F7A}" type="datetimeFigureOut">
              <a:rPr lang="en-US"/>
              <a:pPr/>
              <a:t>11/26/2013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62124" tIns="31062" rIns="62124" bIns="31062" rtlCol="0" anchor="b"/>
          <a:lstStyle>
            <a:lvl1pPr algn="l">
              <a:spcBef>
                <a:spcPct val="50000"/>
              </a:spcBef>
              <a:defRPr sz="800" dirty="0">
                <a:latin typeface="Arial" charset="0"/>
                <a:ea typeface="+mn-ea"/>
                <a:cs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62124" tIns="31062" rIns="62124" bIns="31062" numCol="1" anchor="b" anchorCtr="0" compatLnSpc="1">
            <a:prstTxWarp prst="textNoShape">
              <a:avLst/>
            </a:prstTxWarp>
          </a:bodyPr>
          <a:lstStyle>
            <a:lvl1pPr algn="r">
              <a:spcBef>
                <a:spcPct val="50000"/>
              </a:spcBef>
              <a:defRPr>
                <a:ea typeface="Arial" pitchFamily="-72" charset="0"/>
                <a:cs typeface="Arial" pitchFamily="-72" charset="0"/>
              </a:defRPr>
            </a:lvl1pPr>
          </a:lstStyle>
          <a:p>
            <a:fld id="{BCA0F276-920B-4657-8513-B9A674C72AF6}" type="slidenum">
              <a:rPr lang="en-US"/>
              <a:pPr/>
              <a:t>‹#›</a:t>
            </a:fld>
            <a:endParaRPr lang="en-US"/>
          </a:p>
        </p:txBody>
      </p:sp>
    </p:spTree>
    <p:extLst>
      <p:ext uri="{BB962C8B-B14F-4D97-AF65-F5344CB8AC3E}">
        <p14:creationId xmlns:p14="http://schemas.microsoft.com/office/powerpoint/2010/main" val="3094039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62124" tIns="31062" rIns="62124" bIns="31062" rtlCol="0"/>
          <a:lstStyle>
            <a:lvl1pPr algn="l">
              <a:spcBef>
                <a:spcPct val="50000"/>
              </a:spcBef>
              <a:defRPr sz="800" dirty="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62124" tIns="31062" rIns="62124" bIns="31062" numCol="1" anchor="t" anchorCtr="0" compatLnSpc="1">
            <a:prstTxWarp prst="textNoShape">
              <a:avLst/>
            </a:prstTxWarp>
          </a:bodyPr>
          <a:lstStyle>
            <a:lvl1pPr algn="r">
              <a:spcBef>
                <a:spcPct val="50000"/>
              </a:spcBef>
              <a:defRPr>
                <a:ea typeface="Arial" pitchFamily="-72" charset="0"/>
                <a:cs typeface="Arial" pitchFamily="-72" charset="0"/>
              </a:defRPr>
            </a:lvl1pPr>
          </a:lstStyle>
          <a:p>
            <a:fld id="{8850D04A-B093-4F36-8EDF-47B6F89B9AF4}" type="datetimeFigureOut">
              <a:rPr lang="en-US"/>
              <a:pPr/>
              <a:t>11/26/2013</a:t>
            </a:fld>
            <a:endParaRPr lang="en-US"/>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62124" tIns="31062" rIns="62124" bIns="31062"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62124" tIns="31062" rIns="62124" bIns="3106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62124" tIns="31062" rIns="62124" bIns="31062" rtlCol="0" anchor="b"/>
          <a:lstStyle>
            <a:lvl1pPr algn="l">
              <a:spcBef>
                <a:spcPct val="50000"/>
              </a:spcBef>
              <a:defRPr sz="800" dirty="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62124" tIns="31062" rIns="62124" bIns="31062" numCol="1" anchor="b" anchorCtr="0" compatLnSpc="1">
            <a:prstTxWarp prst="textNoShape">
              <a:avLst/>
            </a:prstTxWarp>
          </a:bodyPr>
          <a:lstStyle>
            <a:lvl1pPr algn="r">
              <a:spcBef>
                <a:spcPct val="50000"/>
              </a:spcBef>
              <a:defRPr>
                <a:ea typeface="Arial" pitchFamily="-72" charset="0"/>
                <a:cs typeface="Arial" pitchFamily="-72" charset="0"/>
              </a:defRPr>
            </a:lvl1pPr>
          </a:lstStyle>
          <a:p>
            <a:fld id="{9AB32363-6ECF-474F-B8CC-E8EC03522016}" type="slidenum">
              <a:rPr lang="en-US"/>
              <a:pPr/>
              <a:t>‹#›</a:t>
            </a:fld>
            <a:endParaRPr lang="en-US"/>
          </a:p>
        </p:txBody>
      </p:sp>
    </p:spTree>
    <p:extLst>
      <p:ext uri="{BB962C8B-B14F-4D97-AF65-F5344CB8AC3E}">
        <p14:creationId xmlns:p14="http://schemas.microsoft.com/office/powerpoint/2010/main" val="278090227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p:txBody>
          <a:bodyPr/>
          <a:lstStyle/>
          <a:p>
            <a:fld id="{1F0B53E0-63FC-46B9-A2D5-4DEE0A127D11}" type="slidenum">
              <a:rPr lang="en-US" smtClean="0"/>
              <a:pPr/>
              <a:t>1</a:t>
            </a:fld>
            <a:endParaRPr lang="en-US" smtClean="0"/>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Placeholder 2"/>
          <p:cNvSpPr>
            <a:spLocks noGrp="1" noRot="1" noChangeAspect="1"/>
          </p:cNvSpPr>
          <p:nvPr>
            <p:ph type="sldImg"/>
          </p:nvPr>
        </p:nvSpPr>
        <p:spPr bwMode="auto">
          <a:noFill/>
          <a:ln>
            <a:solidFill>
              <a:srgbClr val="000000"/>
            </a:solidFill>
            <a:miter lim="800000"/>
            <a:headEnd/>
            <a:tailEnd/>
          </a:ln>
        </p:spPr>
      </p:sp>
      <p:sp>
        <p:nvSpPr>
          <p:cNvPr id="93187"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Placeholder 2"/>
          <p:cNvSpPr>
            <a:spLocks noGrp="1" noRot="1" noChangeAspect="1"/>
          </p:cNvSpPr>
          <p:nvPr>
            <p:ph type="sldImg"/>
          </p:nvPr>
        </p:nvSpPr>
        <p:spPr bwMode="auto">
          <a:noFill/>
          <a:ln>
            <a:solidFill>
              <a:srgbClr val="000000"/>
            </a:solidFill>
            <a:miter lim="800000"/>
            <a:headEnd/>
            <a:tailEnd/>
          </a:ln>
        </p:spPr>
      </p:sp>
      <p:sp>
        <p:nvSpPr>
          <p:cNvPr id="87043"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Placeholder 2"/>
          <p:cNvSpPr>
            <a:spLocks noGrp="1" noRot="1" noChangeAspect="1"/>
          </p:cNvSpPr>
          <p:nvPr>
            <p:ph type="sldImg"/>
          </p:nvPr>
        </p:nvSpPr>
        <p:spPr bwMode="auto">
          <a:noFill/>
          <a:ln>
            <a:solidFill>
              <a:srgbClr val="000000"/>
            </a:solidFill>
            <a:miter lim="800000"/>
            <a:headEnd/>
            <a:tailEnd/>
          </a:ln>
        </p:spPr>
      </p:sp>
      <p:sp>
        <p:nvSpPr>
          <p:cNvPr id="87043"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Placeholder 2"/>
          <p:cNvSpPr>
            <a:spLocks noGrp="1" noRot="1" noChangeAspect="1"/>
          </p:cNvSpPr>
          <p:nvPr>
            <p:ph type="sldImg"/>
          </p:nvPr>
        </p:nvSpPr>
        <p:spPr bwMode="auto">
          <a:noFill/>
          <a:ln>
            <a:solidFill>
              <a:srgbClr val="000000"/>
            </a:solidFill>
            <a:miter lim="800000"/>
            <a:headEnd/>
            <a:tailEnd/>
          </a:ln>
        </p:spPr>
      </p:sp>
      <p:sp>
        <p:nvSpPr>
          <p:cNvPr id="88067"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Placeholder 2"/>
          <p:cNvSpPr>
            <a:spLocks noGrp="1" noRot="1" noChangeAspect="1"/>
          </p:cNvSpPr>
          <p:nvPr>
            <p:ph type="sldImg"/>
          </p:nvPr>
        </p:nvSpPr>
        <p:spPr bwMode="auto">
          <a:noFill/>
          <a:ln>
            <a:solidFill>
              <a:srgbClr val="000000"/>
            </a:solidFill>
            <a:miter lim="800000"/>
            <a:headEnd/>
            <a:tailEnd/>
          </a:ln>
        </p:spPr>
      </p:sp>
      <p:sp>
        <p:nvSpPr>
          <p:cNvPr id="89091"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Placeholder 2"/>
          <p:cNvSpPr>
            <a:spLocks noGrp="1" noRot="1" noChangeAspect="1"/>
          </p:cNvSpPr>
          <p:nvPr>
            <p:ph type="sldImg"/>
          </p:nvPr>
        </p:nvSpPr>
        <p:spPr bwMode="auto">
          <a:noFill/>
          <a:ln>
            <a:solidFill>
              <a:srgbClr val="000000"/>
            </a:solidFill>
            <a:miter lim="800000"/>
            <a:headEnd/>
            <a:tailEnd/>
          </a:ln>
        </p:spPr>
      </p:sp>
      <p:sp>
        <p:nvSpPr>
          <p:cNvPr id="90115"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Placeholder 2"/>
          <p:cNvSpPr>
            <a:spLocks noGrp="1" noRot="1" noChangeAspect="1"/>
          </p:cNvSpPr>
          <p:nvPr>
            <p:ph type="sldImg"/>
          </p:nvPr>
        </p:nvSpPr>
        <p:spPr bwMode="auto">
          <a:noFill/>
          <a:ln>
            <a:solidFill>
              <a:srgbClr val="000000"/>
            </a:solidFill>
            <a:miter lim="800000"/>
            <a:headEnd/>
            <a:tailEnd/>
          </a:ln>
        </p:spPr>
      </p:sp>
      <p:sp>
        <p:nvSpPr>
          <p:cNvPr id="91139" name="Placeholder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Placeholder 2"/>
          <p:cNvSpPr>
            <a:spLocks noGrp="1" noRot="1" noChangeAspect="1"/>
          </p:cNvSpPr>
          <p:nvPr>
            <p:ph type="sldImg"/>
          </p:nvPr>
        </p:nvSpPr>
        <p:spPr bwMode="auto">
          <a:noFill/>
          <a:ln>
            <a:solidFill>
              <a:srgbClr val="000000"/>
            </a:solidFill>
            <a:miter lim="800000"/>
            <a:headEnd/>
            <a:tailEnd/>
          </a:ln>
        </p:spPr>
      </p:sp>
      <p:sp>
        <p:nvSpPr>
          <p:cNvPr id="92163"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72" charset="-128"/>
              <a:cs typeface="ＭＳ Ｐゴシック" pitchFamily="-72" charset="-128"/>
            </a:endParaRPr>
          </a:p>
        </p:txBody>
      </p:sp>
      <p:sp>
        <p:nvSpPr>
          <p:cNvPr id="4" name="Slide Number Placeholder 3"/>
          <p:cNvSpPr>
            <a:spLocks noGrp="1"/>
          </p:cNvSpPr>
          <p:nvPr>
            <p:ph type="sldNum" sz="quarter" idx="5"/>
          </p:nvPr>
        </p:nvSpPr>
        <p:spPr/>
        <p:txBody>
          <a:bodyPr/>
          <a:lstStyle/>
          <a:p>
            <a:fld id="{4B5E5C49-8A33-40AB-AA92-A77F9511AC22}"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599"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92745"/>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0" y="-1"/>
            <a:ext cx="2926080" cy="3017520"/>
          </a:xfrm>
        </p:spPr>
        <p:txBody>
          <a:bodyPr rtlCol="0">
            <a:normAutofit/>
          </a:bodyPr>
          <a:lstStyle/>
          <a:p>
            <a:pPr lvl="0"/>
            <a:r>
              <a:rPr lang="en-US" noProof="0" dirty="0" smtClean="0"/>
              <a:t>Click icon to add picture</a:t>
            </a:r>
            <a:endParaRPr lang="en-US" noProof="0" dirty="0"/>
          </a:p>
        </p:txBody>
      </p:sp>
      <p:sp>
        <p:nvSpPr>
          <p:cNvPr id="4" name="Picture Placeholder 3"/>
          <p:cNvSpPr>
            <a:spLocks noGrp="1"/>
          </p:cNvSpPr>
          <p:nvPr>
            <p:ph type="pic" sz="quarter" idx="16"/>
          </p:nvPr>
        </p:nvSpPr>
        <p:spPr>
          <a:xfrm>
            <a:off x="3035056" y="-1"/>
            <a:ext cx="2926080" cy="3017520"/>
          </a:xfrm>
        </p:spPr>
        <p:txBody>
          <a:bodyPr/>
          <a:lstStyle/>
          <a:p>
            <a:pPr lvl="0"/>
            <a:r>
              <a:rPr lang="en-US" noProof="0" dirty="0" smtClean="0"/>
              <a:t>Click icon to add picture</a:t>
            </a:r>
            <a:endParaRPr lang="en-US" noProof="0" dirty="0"/>
          </a:p>
        </p:txBody>
      </p:sp>
      <p:sp>
        <p:nvSpPr>
          <p:cNvPr id="8" name="Picture Placeholder 8"/>
          <p:cNvSpPr>
            <a:spLocks noGrp="1"/>
          </p:cNvSpPr>
          <p:nvPr>
            <p:ph type="pic" sz="quarter" idx="17"/>
          </p:nvPr>
        </p:nvSpPr>
        <p:spPr>
          <a:xfrm>
            <a:off x="0" y="3128212"/>
            <a:ext cx="2926080" cy="3017520"/>
          </a:xfrm>
        </p:spPr>
        <p:txBody>
          <a:bodyPr rtlCol="0">
            <a:normAutofit/>
          </a:bodyPr>
          <a:lstStyle/>
          <a:p>
            <a:pPr lvl="0"/>
            <a:r>
              <a:rPr lang="en-US" noProof="0" dirty="0" smtClean="0"/>
              <a:t>Click icon to add picture</a:t>
            </a:r>
            <a:endParaRPr lang="en-US" noProof="0" dirty="0"/>
          </a:p>
        </p:txBody>
      </p:sp>
      <p:sp>
        <p:nvSpPr>
          <p:cNvPr id="10" name="Picture Placeholder 3"/>
          <p:cNvSpPr>
            <a:spLocks noGrp="1"/>
          </p:cNvSpPr>
          <p:nvPr>
            <p:ph type="pic" sz="quarter" idx="18"/>
          </p:nvPr>
        </p:nvSpPr>
        <p:spPr>
          <a:xfrm>
            <a:off x="3035056" y="3128211"/>
            <a:ext cx="2926080" cy="3017520"/>
          </a:xfrm>
        </p:spPr>
        <p:txBody>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0" y="457200"/>
            <a:ext cx="5638800"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3048000" y="1981200"/>
            <a:ext cx="5638800"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0" y="-1"/>
            <a:ext cx="2926080" cy="3017520"/>
          </a:xfrm>
        </p:spPr>
        <p:txBody>
          <a:bodyPr rtlCol="0">
            <a:normAutofit/>
          </a:bodyPr>
          <a:lstStyle/>
          <a:p>
            <a:pPr lvl="0"/>
            <a:r>
              <a:rPr lang="en-US" noProof="0" dirty="0" smtClean="0"/>
              <a:t>Click icon to add picture</a:t>
            </a:r>
            <a:endParaRPr lang="en-US" noProof="0" dirty="0"/>
          </a:p>
        </p:txBody>
      </p:sp>
      <p:sp>
        <p:nvSpPr>
          <p:cNvPr id="8" name="Picture Placeholder 8"/>
          <p:cNvSpPr>
            <a:spLocks noGrp="1"/>
          </p:cNvSpPr>
          <p:nvPr>
            <p:ph type="pic" sz="quarter" idx="17"/>
          </p:nvPr>
        </p:nvSpPr>
        <p:spPr>
          <a:xfrm>
            <a:off x="0" y="3128212"/>
            <a:ext cx="2926080" cy="3017520"/>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81200"/>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0" y="-1"/>
            <a:ext cx="2926080" cy="3017520"/>
          </a:xfrm>
        </p:spPr>
        <p:txBody>
          <a:bodyPr rtlCol="0">
            <a:normAutofit/>
          </a:bodyPr>
          <a:lstStyle/>
          <a:p>
            <a:pPr lvl="0"/>
            <a:r>
              <a:rPr lang="en-US" noProof="0" dirty="0" smtClean="0"/>
              <a:t>Click icon to add picture</a:t>
            </a:r>
            <a:endParaRPr lang="en-US" noProof="0" dirty="0"/>
          </a:p>
        </p:txBody>
      </p:sp>
      <p:sp>
        <p:nvSpPr>
          <p:cNvPr id="4" name="Picture Placeholder 3"/>
          <p:cNvSpPr>
            <a:spLocks noGrp="1"/>
          </p:cNvSpPr>
          <p:nvPr>
            <p:ph type="pic" sz="quarter" idx="16"/>
          </p:nvPr>
        </p:nvSpPr>
        <p:spPr>
          <a:xfrm>
            <a:off x="3035056" y="-1"/>
            <a:ext cx="2926080" cy="3017520"/>
          </a:xfrm>
        </p:spPr>
        <p:txBody>
          <a:bodyPr/>
          <a:lstStyle/>
          <a:p>
            <a:pPr lvl="0"/>
            <a:r>
              <a:rPr lang="en-US" noProof="0" dirty="0" smtClean="0"/>
              <a:t>Click icon to add picture</a:t>
            </a:r>
            <a:endParaRPr lang="en-US" noProof="0" dirty="0"/>
          </a:p>
        </p:txBody>
      </p:sp>
      <p:sp>
        <p:nvSpPr>
          <p:cNvPr id="8" name="Picture Placeholder 8"/>
          <p:cNvSpPr>
            <a:spLocks noGrp="1"/>
          </p:cNvSpPr>
          <p:nvPr>
            <p:ph type="pic" sz="quarter" idx="17"/>
          </p:nvPr>
        </p:nvSpPr>
        <p:spPr>
          <a:xfrm>
            <a:off x="0" y="3128212"/>
            <a:ext cx="5961136" cy="3017520"/>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81200"/>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0" y="3141579"/>
            <a:ext cx="2926080" cy="3017520"/>
          </a:xfrm>
        </p:spPr>
        <p:txBody>
          <a:bodyPr rtlCol="0">
            <a:normAutofit/>
          </a:bodyPr>
          <a:lstStyle/>
          <a:p>
            <a:pPr lvl="0"/>
            <a:r>
              <a:rPr lang="en-US" noProof="0" dirty="0" smtClean="0"/>
              <a:t>Click icon to add picture</a:t>
            </a:r>
            <a:endParaRPr lang="en-US" noProof="0" dirty="0"/>
          </a:p>
        </p:txBody>
      </p:sp>
      <p:sp>
        <p:nvSpPr>
          <p:cNvPr id="4" name="Picture Placeholder 3"/>
          <p:cNvSpPr>
            <a:spLocks noGrp="1"/>
          </p:cNvSpPr>
          <p:nvPr>
            <p:ph type="pic" sz="quarter" idx="16"/>
          </p:nvPr>
        </p:nvSpPr>
        <p:spPr>
          <a:xfrm>
            <a:off x="3035056" y="3141579"/>
            <a:ext cx="2926080" cy="3017520"/>
          </a:xfrm>
        </p:spPr>
        <p:txBody>
          <a:bodyPr/>
          <a:lstStyle/>
          <a:p>
            <a:pPr lvl="0"/>
            <a:r>
              <a:rPr lang="en-US" noProof="0" dirty="0" smtClean="0"/>
              <a:t>Click icon to add picture</a:t>
            </a:r>
            <a:endParaRPr lang="en-US" noProof="0" dirty="0"/>
          </a:p>
        </p:txBody>
      </p:sp>
      <p:sp>
        <p:nvSpPr>
          <p:cNvPr id="8" name="Picture Placeholder 8"/>
          <p:cNvSpPr>
            <a:spLocks noGrp="1"/>
          </p:cNvSpPr>
          <p:nvPr>
            <p:ph type="pic" sz="quarter" idx="17"/>
          </p:nvPr>
        </p:nvSpPr>
        <p:spPr>
          <a:xfrm>
            <a:off x="0" y="11495"/>
            <a:ext cx="5961136" cy="3017520"/>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81200"/>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3033452" y="3141579"/>
            <a:ext cx="2926080" cy="3017520"/>
          </a:xfrm>
        </p:spPr>
        <p:txBody>
          <a:bodyPr rtlCol="0">
            <a:normAutofit/>
          </a:bodyPr>
          <a:lstStyle/>
          <a:p>
            <a:pPr lvl="0"/>
            <a:r>
              <a:rPr lang="en-US" noProof="0" dirty="0" smtClean="0"/>
              <a:t>Click icon to add picture</a:t>
            </a:r>
            <a:endParaRPr lang="en-US" noProof="0" dirty="0"/>
          </a:p>
        </p:txBody>
      </p:sp>
      <p:sp>
        <p:nvSpPr>
          <p:cNvPr id="8" name="Picture Placeholder 8"/>
          <p:cNvSpPr>
            <a:spLocks noGrp="1"/>
          </p:cNvSpPr>
          <p:nvPr>
            <p:ph type="pic" sz="quarter" idx="17"/>
          </p:nvPr>
        </p:nvSpPr>
        <p:spPr>
          <a:xfrm>
            <a:off x="0" y="11495"/>
            <a:ext cx="2926080" cy="6147604"/>
          </a:xfrm>
        </p:spPr>
        <p:txBody>
          <a:bodyPr rtlCol="0">
            <a:normAutofit/>
          </a:bodyPr>
          <a:lstStyle/>
          <a:p>
            <a:pPr lvl="0"/>
            <a:r>
              <a:rPr lang="en-US" noProof="0" dirty="0" smtClean="0"/>
              <a:t>Click icon to add picture</a:t>
            </a:r>
            <a:endParaRPr lang="en-US" noProof="0" dirty="0"/>
          </a:p>
        </p:txBody>
      </p:sp>
      <p:sp>
        <p:nvSpPr>
          <p:cNvPr id="10" name="Picture Placeholder 8"/>
          <p:cNvSpPr>
            <a:spLocks noGrp="1"/>
          </p:cNvSpPr>
          <p:nvPr>
            <p:ph type="pic" sz="quarter" idx="18"/>
          </p:nvPr>
        </p:nvSpPr>
        <p:spPr>
          <a:xfrm>
            <a:off x="3033452" y="0"/>
            <a:ext cx="2926080" cy="3017520"/>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81200"/>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1" y="0"/>
            <a:ext cx="5815263" cy="6181344"/>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2">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0" y="0"/>
            <a:ext cx="6096000" cy="6181725"/>
          </a:xfrm>
          <a:prstGeom prst="rect">
            <a:avLst/>
          </a:prstGeom>
          <a:solidFill>
            <a:schemeClr val="bg1">
              <a:lumMod val="85000"/>
            </a:schemeClr>
          </a:solidFill>
          <a:ln w="9525">
            <a:noFill/>
            <a:miter lim="800000"/>
            <a:headEnd/>
            <a:tailEnd/>
          </a:ln>
          <a:effectLst>
            <a:outerShdw blurRad="50800" dist="38100" dir="5400000" algn="t" rotWithShape="0">
              <a:prstClr val="black">
                <a:alpha val="40000"/>
              </a:prstClr>
            </a:outerShdw>
          </a:effectLst>
        </p:spPr>
        <p:txBody>
          <a:bodyPr wrap="none" anchor="ctr"/>
          <a:lstStyle/>
          <a:p>
            <a:pPr>
              <a:spcBef>
                <a:spcPct val="50000"/>
              </a:spcBef>
              <a:defRPr/>
            </a:pPr>
            <a:endParaRPr lang="en-US" dirty="0">
              <a:latin typeface="Arial" charset="0"/>
              <a:ea typeface="+mn-ea"/>
              <a:cs typeface="Arial" charset="0"/>
            </a:endParaRPr>
          </a:p>
        </p:txBody>
      </p:sp>
      <p:sp>
        <p:nvSpPr>
          <p:cNvPr id="5" name="Rectangle 4"/>
          <p:cNvSpPr/>
          <p:nvPr/>
        </p:nvSpPr>
        <p:spPr>
          <a:xfrm>
            <a:off x="0" y="1588"/>
            <a:ext cx="2971800" cy="6181725"/>
          </a:xfrm>
          <a:prstGeom prst="rect">
            <a:avLst/>
          </a:prstGeom>
          <a:gradFill flip="none" rotWithShape="1">
            <a:gsLst>
              <a:gs pos="0">
                <a:srgbClr val="003C52"/>
              </a:gs>
              <a:gs pos="100000">
                <a:srgbClr val="007CA0"/>
              </a:gs>
            </a:gsLst>
            <a:lin ang="16200000" scaled="0"/>
            <a:tileRect/>
          </a:gra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defRPr/>
            </a:pPr>
            <a:endParaRPr lang="en-US" dirty="0"/>
          </a:p>
        </p:txBody>
      </p:sp>
      <p:sp>
        <p:nvSpPr>
          <p:cNvPr id="13" name="Text Placeholder 12"/>
          <p:cNvSpPr>
            <a:spLocks noGrp="1"/>
          </p:cNvSpPr>
          <p:nvPr>
            <p:ph type="body" sz="quarter" idx="13"/>
          </p:nvPr>
        </p:nvSpPr>
        <p:spPr>
          <a:xfrm>
            <a:off x="3200400" y="856936"/>
            <a:ext cx="5486400" cy="4445000"/>
          </a:xfrm>
        </p:spPr>
        <p:txBody>
          <a:bodyPr>
            <a:normAutofit/>
          </a:bodyPr>
          <a:lstStyle>
            <a:lvl1pPr marL="231775" indent="-231775">
              <a:defRPr sz="2400"/>
            </a:lvl1pPr>
            <a:lvl2pPr marL="682625" indent="-225425">
              <a:defRPr sz="2000"/>
            </a:lvl2pPr>
            <a:lvl3pPr marL="1090613" indent="-176213">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334210" y="856936"/>
            <a:ext cx="2438400" cy="1143000"/>
          </a:xfrm>
        </p:spPr>
        <p:txBody>
          <a:bodyPr anchor="t">
            <a:noAutofit/>
          </a:bodyPr>
          <a:lstStyle>
            <a:lvl1pPr algn="r">
              <a:defRPr sz="3200">
                <a:solidFill>
                  <a:schemeClr val="bg1"/>
                </a:solidFill>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0_Custom Layout">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
            <a:ext cx="9144000" cy="6857998"/>
          </a:xfrm>
        </p:spPr>
        <p:txBody>
          <a:bodyPr rtlCol="0">
            <a:normAutofit/>
          </a:bodyPr>
          <a:lstStyle/>
          <a:p>
            <a:pPr lvl="0"/>
            <a:r>
              <a:rPr lang="en-US" noProof="0" dirty="0" smtClean="0"/>
              <a:t>Click icon to add picture</a:t>
            </a:r>
            <a:endParaRPr lang="en-US" noProof="0" dirty="0"/>
          </a:p>
        </p:txBody>
      </p:sp>
      <p:sp>
        <p:nvSpPr>
          <p:cNvPr id="2" name="Title 1"/>
          <p:cNvSpPr>
            <a:spLocks noGrp="1"/>
          </p:cNvSpPr>
          <p:nvPr>
            <p:ph type="title"/>
          </p:nvPr>
        </p:nvSpPr>
        <p:spPr>
          <a:xfrm>
            <a:off x="4876800" y="2314860"/>
            <a:ext cx="4290181" cy="1828800"/>
          </a:xfrm>
          <a:solidFill>
            <a:srgbClr val="0078A1">
              <a:alpha val="70000"/>
            </a:srgbClr>
          </a:solidFill>
        </p:spPr>
        <p:txBody>
          <a:bodyPr lIns="274320" rIns="274320">
            <a:normAutofit/>
          </a:bodyPr>
          <a:lstStyle>
            <a:lvl1pPr algn="l">
              <a:defRPr sz="3600">
                <a:solidFill>
                  <a:srgbClr val="FFFFFF"/>
                </a:solidFill>
                <a:latin typeface="Arial"/>
                <a:cs typeface="Arial"/>
              </a:defRPr>
            </a:lvl1pPr>
          </a:lstStyle>
          <a:p>
            <a:r>
              <a:rPr lang="en-US"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Divider Slide 1">
    <p:bg>
      <p:bgPr>
        <a:gradFill rotWithShape="1">
          <a:gsLst>
            <a:gs pos="0">
              <a:srgbClr val="003C52"/>
            </a:gs>
            <a:gs pos="99001">
              <a:srgbClr val="0078A1"/>
            </a:gs>
            <a:gs pos="100000">
              <a:srgbClr val="0078A1"/>
            </a:gs>
          </a:gsLst>
          <a:lin ang="17160000"/>
        </a:gradFill>
        <a:effectLst/>
      </p:bgPr>
    </p:bg>
    <p:spTree>
      <p:nvGrpSpPr>
        <p:cNvPr id="1" name=""/>
        <p:cNvGrpSpPr/>
        <p:nvPr/>
      </p:nvGrpSpPr>
      <p:grpSpPr>
        <a:xfrm>
          <a:off x="0" y="0"/>
          <a:ext cx="0" cy="0"/>
          <a:chOff x="0" y="0"/>
          <a:chExt cx="0" cy="0"/>
        </a:xfrm>
      </p:grpSpPr>
      <p:pic>
        <p:nvPicPr>
          <p:cNvPr id="3" name="Picture 2" descr="sally.png"/>
          <p:cNvPicPr>
            <a:picLocks noChangeAspect="1"/>
          </p:cNvPicPr>
          <p:nvPr/>
        </p:nvPicPr>
        <p:blipFill rotWithShape="1">
          <a:blip r:embed="rId2" cstate="email">
            <a:duotone>
              <a:prstClr val="black"/>
              <a:srgbClr val="007CA0">
                <a:tint val="45000"/>
                <a:satMod val="400000"/>
              </a:srgbClr>
            </a:duotone>
            <a:alphaModFix amt="12000"/>
            <a:extLst/>
          </a:blip>
          <a:srcRect l="-1312"/>
          <a:stretch/>
        </p:blipFill>
        <p:spPr>
          <a:xfrm>
            <a:off x="266095" y="0"/>
            <a:ext cx="8115662" cy="6269182"/>
          </a:xfrm>
          <a:prstGeom prst="rect">
            <a:avLst/>
          </a:prstGeom>
        </p:spPr>
      </p:pic>
      <p:sp>
        <p:nvSpPr>
          <p:cNvPr id="2" name="Title 1"/>
          <p:cNvSpPr>
            <a:spLocks noGrp="1"/>
          </p:cNvSpPr>
          <p:nvPr>
            <p:ph type="title"/>
          </p:nvPr>
        </p:nvSpPr>
        <p:spPr>
          <a:xfrm>
            <a:off x="457200" y="1371600"/>
            <a:ext cx="8229600" cy="1143000"/>
          </a:xfrm>
        </p:spPr>
        <p:txBody>
          <a:bodyPr>
            <a:noAutofit/>
          </a:bodyPr>
          <a:lstStyle>
            <a:lvl1pPr>
              <a:defRPr sz="7200">
                <a:solidFill>
                  <a:schemeClr val="bg1"/>
                </a:solidFill>
              </a:defRPr>
            </a:lvl1p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276600" y="457200"/>
            <a:ext cx="5410200" cy="1143000"/>
          </a:xfrm>
        </p:spPr>
        <p:txBody>
          <a:bodyPr/>
          <a:lstStyle/>
          <a:p>
            <a:r>
              <a:rPr lang="en-US" smtClean="0"/>
              <a:t>Click to edit Master title style</a:t>
            </a:r>
            <a:endParaRPr lang="en-US" dirty="0"/>
          </a:p>
        </p:txBody>
      </p:sp>
      <p:sp>
        <p:nvSpPr>
          <p:cNvPr id="7" name="Text Placeholder 6"/>
          <p:cNvSpPr>
            <a:spLocks noGrp="1"/>
          </p:cNvSpPr>
          <p:nvPr>
            <p:ph type="body" sz="quarter" idx="13"/>
          </p:nvPr>
        </p:nvSpPr>
        <p:spPr>
          <a:xfrm>
            <a:off x="3276600" y="1981200"/>
            <a:ext cx="5410200" cy="3810000"/>
          </a:xfrm>
        </p:spPr>
        <p:txBody>
          <a:bodyPr/>
          <a:lstStyle>
            <a:lvl1pPr marL="231775" indent="-231775">
              <a:defRPr sz="2400"/>
            </a:lvl1pPr>
            <a:lvl2pPr marL="628650" indent="-171450">
              <a:defRPr sz="2000"/>
            </a:lvl2pPr>
            <a:lvl3pPr marL="1090613" indent="-176213">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Picture Placeholder 8"/>
          <p:cNvSpPr>
            <a:spLocks noGrp="1"/>
          </p:cNvSpPr>
          <p:nvPr>
            <p:ph type="pic" sz="quarter" idx="14"/>
          </p:nvPr>
        </p:nvSpPr>
        <p:spPr>
          <a:xfrm>
            <a:off x="0" y="0"/>
            <a:ext cx="3048000" cy="6181344"/>
          </a:xfrm>
        </p:spPr>
        <p:txBody>
          <a:bodyPr rtlCol="0">
            <a:normAutofit/>
          </a:bodyPr>
          <a:lstStyle/>
          <a:p>
            <a:pPr lvl="0"/>
            <a:r>
              <a:rPr lang="en-US" noProof="0" dirty="0" smtClean="0"/>
              <a:t>Click icon to add picture</a:t>
            </a:r>
            <a:endParaRPr lang="en-US" noProof="0"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2632" y="457200"/>
            <a:ext cx="2604168" cy="1143000"/>
          </a:xfrm>
        </p:spPr>
        <p:txBody>
          <a:bodyPr/>
          <a:lstStyle>
            <a:lvl1pPr>
              <a:defRPr sz="3000"/>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6082632" y="1981200"/>
            <a:ext cx="2604168" cy="3810000"/>
          </a:xfrm>
        </p:spPr>
        <p:txBody>
          <a:bodyPr/>
          <a:lstStyle>
            <a:lvl1pPr marL="231775" indent="-231775">
              <a:defRPr sz="2400"/>
            </a:lvl1pPr>
            <a:lvl2pPr marL="628650" indent="-171450">
              <a:defRPr sz="2000"/>
            </a:lvl2pPr>
            <a:lvl3pPr marL="1090613" indent="-176213">
              <a:defRPr/>
            </a:lvl3pPr>
          </a:lstStyle>
          <a:p>
            <a:pPr lvl="0"/>
            <a:r>
              <a:rPr lang="en-US" smtClean="0"/>
              <a:t>Click to edit Master text styles</a:t>
            </a:r>
          </a:p>
          <a:p>
            <a:pPr lvl="1"/>
            <a:r>
              <a:rPr lang="en-US" smtClean="0"/>
              <a:t>Second level</a:t>
            </a:r>
          </a:p>
        </p:txBody>
      </p:sp>
      <p:sp>
        <p:nvSpPr>
          <p:cNvPr id="9" name="Picture Placeholder 8"/>
          <p:cNvSpPr>
            <a:spLocks noGrp="1"/>
          </p:cNvSpPr>
          <p:nvPr>
            <p:ph type="pic" sz="quarter" idx="14"/>
          </p:nvPr>
        </p:nvSpPr>
        <p:spPr>
          <a:xfrm>
            <a:off x="0" y="0"/>
            <a:ext cx="2926080" cy="6181344"/>
          </a:xfrm>
        </p:spPr>
        <p:txBody>
          <a:bodyPr rtlCol="0">
            <a:normAutofit/>
          </a:bodyPr>
          <a:lstStyle/>
          <a:p>
            <a:pPr lvl="0"/>
            <a:r>
              <a:rPr lang="en-US" noProof="0" dirty="0" smtClean="0"/>
              <a:t>Click icon to add picture</a:t>
            </a:r>
            <a:endParaRPr lang="en-US" noProof="0" dirty="0"/>
          </a:p>
        </p:txBody>
      </p:sp>
      <p:sp>
        <p:nvSpPr>
          <p:cNvPr id="4" name="Picture Placeholder 3"/>
          <p:cNvSpPr>
            <a:spLocks noGrp="1"/>
          </p:cNvSpPr>
          <p:nvPr>
            <p:ph type="pic" sz="quarter" idx="16"/>
          </p:nvPr>
        </p:nvSpPr>
        <p:spPr>
          <a:xfrm>
            <a:off x="3035056" y="0"/>
            <a:ext cx="2926080" cy="6181725"/>
          </a:xfrm>
        </p:spPr>
        <p:txBody>
          <a:bodyPr/>
          <a:lstStyle/>
          <a:p>
            <a:pPr lvl="0"/>
            <a:r>
              <a:rPr lang="en-US" noProof="0" dirty="0" smtClean="0"/>
              <a:t>Click icon to add picture</a:t>
            </a:r>
            <a:endParaRPr lang="en-US" noProof="0"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a:xfrm>
            <a:off x="0" y="6284913"/>
            <a:ext cx="9144000" cy="573087"/>
          </a:xfrm>
          <a:prstGeom prst="rect">
            <a:avLst/>
          </a:prstGeom>
          <a:solidFill>
            <a:schemeClr val="bg1"/>
          </a:solidFill>
          <a:ln>
            <a:solidFill>
              <a:srgbClr val="FFFFFF"/>
            </a:solidFill>
          </a:ln>
          <a:effectLst>
            <a:outerShdw blurRad="50800" dist="38100" dir="162000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defRPr/>
            </a:pPr>
            <a:endParaRPr lang="en-US" dirty="0"/>
          </a:p>
        </p:txBody>
      </p:sp>
      <p:sp>
        <p:nvSpPr>
          <p:cNvPr id="1027" name="Title Placeholder 1"/>
          <p:cNvSpPr>
            <a:spLocks noGrp="1"/>
          </p:cNvSpPr>
          <p:nvPr>
            <p:ph type="title"/>
          </p:nvPr>
        </p:nvSpPr>
        <p:spPr bwMode="auto">
          <a:xfrm>
            <a:off x="457200" y="274638"/>
            <a:ext cx="8229600" cy="858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33985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
          <p:cNvPicPr>
            <a:picLocks noChangeAspect="1"/>
          </p:cNvPicPr>
          <p:nvPr/>
        </p:nvPicPr>
        <p:blipFill>
          <a:blip r:embed="rId17" cstate="print"/>
          <a:srcRect/>
          <a:stretch>
            <a:fillRect/>
          </a:stretch>
        </p:blipFill>
        <p:spPr bwMode="auto">
          <a:xfrm>
            <a:off x="7500938" y="6477000"/>
            <a:ext cx="1185862" cy="233363"/>
          </a:xfrm>
          <a:prstGeom prst="rect">
            <a:avLst/>
          </a:prstGeom>
          <a:noFill/>
          <a:ln w="9525">
            <a:noFill/>
            <a:miter lim="800000"/>
            <a:headEnd/>
            <a:tailEnd/>
          </a:ln>
        </p:spPr>
      </p:pic>
      <p:sp>
        <p:nvSpPr>
          <p:cNvPr id="10" name="Rectangle 9"/>
          <p:cNvSpPr>
            <a:spLocks noChangeArrowheads="1"/>
          </p:cNvSpPr>
          <p:nvPr/>
        </p:nvSpPr>
        <p:spPr bwMode="auto">
          <a:xfrm>
            <a:off x="1893888" y="6505575"/>
            <a:ext cx="820737" cy="123825"/>
          </a:xfrm>
          <a:prstGeom prst="rect">
            <a:avLst/>
          </a:prstGeom>
          <a:noFill/>
          <a:ln w="9525">
            <a:noFill/>
            <a:miter lim="800000"/>
            <a:headEnd/>
            <a:tailEnd/>
          </a:ln>
          <a:effectLst/>
        </p:spPr>
        <p:txBody>
          <a:bodyPr wrap="none" lIns="0" tIns="0" rIns="0" bIns="0">
            <a:spAutoFit/>
          </a:bodyPr>
          <a:lstStyle/>
          <a:p>
            <a:pPr algn="r">
              <a:defRPr/>
            </a:pPr>
            <a:r>
              <a:rPr lang="en-US" dirty="0">
                <a:solidFill>
                  <a:prstClr val="black"/>
                </a:solidFill>
                <a:latin typeface="Arial" pitchFamily="34" charset="0"/>
                <a:ea typeface="+mn-ea"/>
                <a:cs typeface="Arial" pitchFamily="34" charset="0"/>
              </a:rPr>
              <a:t>© 2013 ARCADIS</a:t>
            </a:r>
          </a:p>
        </p:txBody>
      </p:sp>
      <p:sp>
        <p:nvSpPr>
          <p:cNvPr id="11" name="Rectangle 10"/>
          <p:cNvSpPr>
            <a:spLocks noChangeArrowheads="1"/>
          </p:cNvSpPr>
          <p:nvPr/>
        </p:nvSpPr>
        <p:spPr bwMode="auto">
          <a:xfrm>
            <a:off x="781050" y="6465888"/>
            <a:ext cx="855663" cy="214312"/>
          </a:xfrm>
          <a:prstGeom prst="rect">
            <a:avLst/>
          </a:prstGeom>
          <a:noFill/>
          <a:ln w="9525">
            <a:noFill/>
            <a:miter lim="800000"/>
            <a:headEnd/>
            <a:tailEnd/>
          </a:ln>
          <a:effectLst/>
        </p:spPr>
        <p:txBody>
          <a:bodyPr wrap="none">
            <a:prstTxWarp prst="textNoShape">
              <a:avLst/>
            </a:prstTxWarp>
            <a:spAutoFit/>
          </a:bodyPr>
          <a:lstStyle/>
          <a:p>
            <a:fld id="{374B2740-B776-4E35-A4A5-C1FB958B0959}" type="datetime3">
              <a:rPr lang="en-US">
                <a:solidFill>
                  <a:srgbClr val="000000"/>
                </a:solidFill>
                <a:ea typeface="Arial" pitchFamily="-72" charset="0"/>
                <a:cs typeface="Arial" pitchFamily="-72" charset="0"/>
              </a:rPr>
              <a:pPr/>
              <a:t>26 November 2013</a:t>
            </a:fld>
            <a:endParaRPr lang="en-US">
              <a:solidFill>
                <a:srgbClr val="000000"/>
              </a:solidFill>
              <a:ea typeface="Arial" pitchFamily="-72" charset="0"/>
              <a:cs typeface="Arial" pitchFamily="-72" charset="0"/>
            </a:endParaRPr>
          </a:p>
        </p:txBody>
      </p:sp>
      <p:sp>
        <p:nvSpPr>
          <p:cNvPr id="12" name="Text Box 13"/>
          <p:cNvSpPr txBox="1">
            <a:spLocks noChangeArrowheads="1"/>
          </p:cNvSpPr>
          <p:nvPr/>
        </p:nvSpPr>
        <p:spPr bwMode="auto">
          <a:xfrm>
            <a:off x="171450" y="6511925"/>
            <a:ext cx="771525" cy="122238"/>
          </a:xfrm>
          <a:prstGeom prst="rect">
            <a:avLst/>
          </a:prstGeom>
          <a:noFill/>
          <a:ln w="9525">
            <a:noFill/>
            <a:miter lim="800000"/>
            <a:headEnd/>
            <a:tailEnd/>
          </a:ln>
          <a:effectLst/>
        </p:spPr>
        <p:txBody>
          <a:bodyPr lIns="180000" tIns="0" rIns="0" bIns="0">
            <a:prstTxWarp prst="textNoShape">
              <a:avLst/>
            </a:prstTxWarp>
            <a:spAutoFit/>
          </a:bodyPr>
          <a:lstStyle/>
          <a:p>
            <a:pPr>
              <a:spcBef>
                <a:spcPct val="50000"/>
              </a:spcBef>
            </a:pPr>
            <a:fld id="{FB176CC5-22AD-4566-803D-77FD5767AE72}" type="slidenum">
              <a:rPr lang="en-US">
                <a:solidFill>
                  <a:srgbClr val="000000"/>
                </a:solidFill>
                <a:ea typeface="Arial" pitchFamily="-72" charset="0"/>
                <a:cs typeface="Arial" pitchFamily="-72" charset="0"/>
              </a:rPr>
              <a:pPr>
                <a:spcBef>
                  <a:spcPct val="50000"/>
                </a:spcBef>
              </a:pPr>
              <a:t>‹#›</a:t>
            </a:fld>
            <a:r>
              <a:rPr lang="en-US">
                <a:solidFill>
                  <a:srgbClr val="000000"/>
                </a:solidFill>
                <a:ea typeface="Arial" pitchFamily="-72" charset="0"/>
                <a:cs typeface="Arial" pitchFamily="-72" charset="0"/>
              </a:rPr>
              <a:t> </a:t>
            </a:r>
          </a:p>
        </p:txBody>
      </p:sp>
    </p:spTree>
  </p:cSld>
  <p:clrMap bg1="lt1" tx1="dk1" bg2="lt2" tx2="dk2" accent1="accent1" accent2="accent2" accent3="accent3" accent4="accent4" accent5="accent5" accent6="accent6" hlink="hlink" folHlink="folHlink"/>
  <p:sldLayoutIdLst>
    <p:sldLayoutId id="2147484075" r:id="rId1"/>
    <p:sldLayoutId id="2147484074" r:id="rId2"/>
    <p:sldLayoutId id="2147484076" r:id="rId3"/>
    <p:sldLayoutId id="2147484073" r:id="rId4"/>
    <p:sldLayoutId id="2147484072" r:id="rId5"/>
    <p:sldLayoutId id="2147484071" r:id="rId6"/>
    <p:sldLayoutId id="2147484077" r:id="rId7"/>
    <p:sldLayoutId id="2147484070" r:id="rId8"/>
    <p:sldLayoutId id="2147484069" r:id="rId9"/>
    <p:sldLayoutId id="2147484068" r:id="rId10"/>
    <p:sldLayoutId id="2147484067" r:id="rId11"/>
    <p:sldLayoutId id="2147484066" r:id="rId12"/>
    <p:sldLayoutId id="2147484065" r:id="rId13"/>
    <p:sldLayoutId id="2147484064" r:id="rId14"/>
    <p:sldLayoutId id="2147484063" r:id="rId15"/>
  </p:sldLayoutIdLst>
  <p:transition>
    <p:fade/>
  </p:transition>
  <p:timing>
    <p:tnLst>
      <p:par>
        <p:cTn id="1" dur="indefinite" restart="never" nodeType="tmRoot"/>
      </p:par>
    </p:tnLst>
  </p:timing>
  <p:txStyles>
    <p:titleStyle>
      <a:lvl1pPr algn="l" rtl="0" fontAlgn="base">
        <a:spcBef>
          <a:spcPct val="0"/>
        </a:spcBef>
        <a:spcAft>
          <a:spcPct val="0"/>
        </a:spcAft>
        <a:defRPr sz="3600" kern="1200">
          <a:solidFill>
            <a:srgbClr val="0079A2"/>
          </a:solidFill>
          <a:latin typeface="Arial" pitchFamily="34" charset="0"/>
          <a:ea typeface="ＭＳ Ｐゴシック" charset="0"/>
          <a:cs typeface="ＭＳ Ｐゴシック" pitchFamily="-72" charset="-128"/>
        </a:defRPr>
      </a:lvl1pPr>
      <a:lvl2pPr algn="l" rtl="0" fontAlgn="base">
        <a:spcBef>
          <a:spcPct val="0"/>
        </a:spcBef>
        <a:spcAft>
          <a:spcPct val="0"/>
        </a:spcAft>
        <a:defRPr sz="3600">
          <a:solidFill>
            <a:srgbClr val="0079A2"/>
          </a:solidFill>
          <a:latin typeface="Arial" charset="0"/>
          <a:ea typeface="ＭＳ Ｐゴシック" charset="0"/>
          <a:cs typeface="ＭＳ Ｐゴシック" pitchFamily="-72" charset="-128"/>
        </a:defRPr>
      </a:lvl2pPr>
      <a:lvl3pPr algn="l" rtl="0" fontAlgn="base">
        <a:spcBef>
          <a:spcPct val="0"/>
        </a:spcBef>
        <a:spcAft>
          <a:spcPct val="0"/>
        </a:spcAft>
        <a:defRPr sz="3600">
          <a:solidFill>
            <a:srgbClr val="0079A2"/>
          </a:solidFill>
          <a:latin typeface="Arial" charset="0"/>
          <a:ea typeface="ＭＳ Ｐゴシック" charset="0"/>
          <a:cs typeface="ＭＳ Ｐゴシック" pitchFamily="-72" charset="-128"/>
        </a:defRPr>
      </a:lvl3pPr>
      <a:lvl4pPr algn="l" rtl="0" fontAlgn="base">
        <a:spcBef>
          <a:spcPct val="0"/>
        </a:spcBef>
        <a:spcAft>
          <a:spcPct val="0"/>
        </a:spcAft>
        <a:defRPr sz="3600">
          <a:solidFill>
            <a:srgbClr val="0079A2"/>
          </a:solidFill>
          <a:latin typeface="Arial" charset="0"/>
          <a:ea typeface="ＭＳ Ｐゴシック" charset="0"/>
          <a:cs typeface="ＭＳ Ｐゴシック" pitchFamily="-72" charset="-128"/>
        </a:defRPr>
      </a:lvl4pPr>
      <a:lvl5pPr algn="l" rtl="0" fontAlgn="base">
        <a:spcBef>
          <a:spcPct val="0"/>
        </a:spcBef>
        <a:spcAft>
          <a:spcPct val="0"/>
        </a:spcAft>
        <a:defRPr sz="3600">
          <a:solidFill>
            <a:srgbClr val="0079A2"/>
          </a:solidFill>
          <a:latin typeface="Arial" charset="0"/>
          <a:ea typeface="ＭＳ Ｐゴシック" charset="0"/>
          <a:cs typeface="ＭＳ Ｐゴシック" pitchFamily="-72" charset="-128"/>
        </a:defRPr>
      </a:lvl5pPr>
      <a:lvl6pPr marL="457200" algn="l" rtl="0" eaLnBrk="1" fontAlgn="base" hangingPunct="1">
        <a:spcBef>
          <a:spcPct val="0"/>
        </a:spcBef>
        <a:spcAft>
          <a:spcPct val="0"/>
        </a:spcAft>
        <a:defRPr sz="3600">
          <a:solidFill>
            <a:srgbClr val="0079A2"/>
          </a:solidFill>
          <a:latin typeface="Arial" charset="0"/>
          <a:ea typeface="ＭＳ Ｐゴシック" charset="0"/>
        </a:defRPr>
      </a:lvl6pPr>
      <a:lvl7pPr marL="914400" algn="l" rtl="0" eaLnBrk="1" fontAlgn="base" hangingPunct="1">
        <a:spcBef>
          <a:spcPct val="0"/>
        </a:spcBef>
        <a:spcAft>
          <a:spcPct val="0"/>
        </a:spcAft>
        <a:defRPr sz="3600">
          <a:solidFill>
            <a:srgbClr val="0079A2"/>
          </a:solidFill>
          <a:latin typeface="Arial" charset="0"/>
          <a:ea typeface="ＭＳ Ｐゴシック" charset="0"/>
        </a:defRPr>
      </a:lvl7pPr>
      <a:lvl8pPr marL="1371600" algn="l" rtl="0" eaLnBrk="1" fontAlgn="base" hangingPunct="1">
        <a:spcBef>
          <a:spcPct val="0"/>
        </a:spcBef>
        <a:spcAft>
          <a:spcPct val="0"/>
        </a:spcAft>
        <a:defRPr sz="3600">
          <a:solidFill>
            <a:srgbClr val="0079A2"/>
          </a:solidFill>
          <a:latin typeface="Arial" charset="0"/>
          <a:ea typeface="ＭＳ Ｐゴシック" charset="0"/>
        </a:defRPr>
      </a:lvl8pPr>
      <a:lvl9pPr marL="1828800" algn="l" rtl="0" eaLnBrk="1" fontAlgn="base" hangingPunct="1">
        <a:spcBef>
          <a:spcPct val="0"/>
        </a:spcBef>
        <a:spcAft>
          <a:spcPct val="0"/>
        </a:spcAft>
        <a:defRPr sz="3600">
          <a:solidFill>
            <a:srgbClr val="0079A2"/>
          </a:solidFill>
          <a:latin typeface="Arial" charset="0"/>
          <a:ea typeface="ＭＳ Ｐゴシック" charset="0"/>
        </a:defRPr>
      </a:lvl9pPr>
    </p:titleStyle>
    <p:bodyStyle>
      <a:lvl1pPr marL="342900" indent="-342900" algn="l" rtl="0" fontAlgn="base">
        <a:spcBef>
          <a:spcPct val="20000"/>
        </a:spcBef>
        <a:spcAft>
          <a:spcPct val="0"/>
        </a:spcAft>
        <a:buClr>
          <a:srgbClr val="0079A2"/>
        </a:buClr>
        <a:buFont typeface="Arial" pitchFamily="-72" charset="0"/>
        <a:buChar char="•"/>
        <a:defRPr sz="2800" kern="1200">
          <a:solidFill>
            <a:schemeClr val="tx1"/>
          </a:solidFill>
          <a:latin typeface="Arial" pitchFamily="34" charset="0"/>
          <a:ea typeface="ＭＳ Ｐゴシック" charset="0"/>
          <a:cs typeface="ＭＳ Ｐゴシック" pitchFamily="-72" charset="-128"/>
        </a:defRPr>
      </a:lvl1pPr>
      <a:lvl2pPr marL="742950" indent="-285750" algn="l" rtl="0" fontAlgn="base">
        <a:spcBef>
          <a:spcPct val="20000"/>
        </a:spcBef>
        <a:spcAft>
          <a:spcPct val="0"/>
        </a:spcAft>
        <a:buClr>
          <a:srgbClr val="0079A2"/>
        </a:buClr>
        <a:buFont typeface="Arial" pitchFamily="-72" charset="0"/>
        <a:buChar char="•"/>
        <a:defRPr sz="2400" kern="1200">
          <a:solidFill>
            <a:schemeClr val="tx1"/>
          </a:solidFill>
          <a:latin typeface="Arial" pitchFamily="34" charset="0"/>
          <a:ea typeface="ＭＳ Ｐゴシック" charset="0"/>
          <a:cs typeface="ＭＳ Ｐゴシック" pitchFamily="-72" charset="-128"/>
        </a:defRPr>
      </a:lvl2pPr>
      <a:lvl3pPr marL="1143000" indent="-228600" algn="l" rtl="0" fontAlgn="base">
        <a:spcBef>
          <a:spcPct val="20000"/>
        </a:spcBef>
        <a:spcAft>
          <a:spcPct val="0"/>
        </a:spcAft>
        <a:buClr>
          <a:srgbClr val="0079A2"/>
        </a:buClr>
        <a:buFont typeface="Arial" pitchFamily="-72" charset="0"/>
        <a:buChar char="•"/>
        <a:defRPr sz="2000" kern="1200">
          <a:solidFill>
            <a:schemeClr val="tx1"/>
          </a:solidFill>
          <a:latin typeface="Arial" pitchFamily="34" charset="0"/>
          <a:ea typeface="ＭＳ Ｐゴシック" charset="0"/>
          <a:cs typeface="ＭＳ Ｐゴシック" pitchFamily="-72" charset="-128"/>
        </a:defRPr>
      </a:lvl3pPr>
      <a:lvl4pPr marL="1600200" indent="-228600" algn="l" rtl="0" fontAlgn="base">
        <a:spcBef>
          <a:spcPct val="20000"/>
        </a:spcBef>
        <a:spcAft>
          <a:spcPct val="0"/>
        </a:spcAft>
        <a:buClr>
          <a:srgbClr val="0079A2"/>
        </a:buClr>
        <a:buFont typeface="Arial" pitchFamily="-72" charset="0"/>
        <a:buChar char="•"/>
        <a:defRPr kern="1200">
          <a:solidFill>
            <a:schemeClr val="tx1"/>
          </a:solidFill>
          <a:latin typeface="Arial" pitchFamily="34" charset="0"/>
          <a:ea typeface="ＭＳ Ｐゴシック" charset="0"/>
          <a:cs typeface="ＭＳ Ｐゴシック" pitchFamily="-72" charset="-128"/>
        </a:defRPr>
      </a:lvl4pPr>
      <a:lvl5pPr marL="2057400" indent="-228600" algn="l" rtl="0" fontAlgn="base">
        <a:spcBef>
          <a:spcPct val="20000"/>
        </a:spcBef>
        <a:spcAft>
          <a:spcPct val="0"/>
        </a:spcAft>
        <a:buClr>
          <a:srgbClr val="0079A2"/>
        </a:buClr>
        <a:buFont typeface="Arial" pitchFamily="-72" charset="0"/>
        <a:buChar char="•"/>
        <a:defRPr kern="1200">
          <a:solidFill>
            <a:schemeClr val="tx1"/>
          </a:solidFill>
          <a:latin typeface="Arial" pitchFamily="34" charset="0"/>
          <a:ea typeface="ＭＳ Ｐゴシック" charset="0"/>
          <a:cs typeface="ＭＳ Ｐゴシック" pitchFamily="-72"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8.png"/><Relationship Id="rId4" Type="http://schemas.openxmlformats.org/officeDocument/2006/relationships/oleObject" Target="../embeddings/Microsoft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Line 53"/>
          <p:cNvSpPr>
            <a:spLocks noChangeShapeType="1"/>
          </p:cNvSpPr>
          <p:nvPr/>
        </p:nvSpPr>
        <p:spPr bwMode="auto">
          <a:xfrm flipV="1">
            <a:off x="3673475" y="2370138"/>
            <a:ext cx="0" cy="4487862"/>
          </a:xfrm>
          <a:prstGeom prst="line">
            <a:avLst/>
          </a:prstGeom>
          <a:noFill/>
          <a:ln w="25400">
            <a:solidFill>
              <a:schemeClr val="bg1"/>
            </a:solidFill>
            <a:round/>
            <a:headEnd/>
            <a:tailEnd/>
          </a:ln>
        </p:spPr>
        <p:txBody>
          <a:bodyPr/>
          <a:lstStyle/>
          <a:p>
            <a:pPr>
              <a:defRPr/>
            </a:pPr>
            <a:endParaRPr lang="en-US" dirty="0">
              <a:latin typeface="+mj-lt"/>
              <a:ea typeface="ＭＳ Ｐゴシック" charset="0"/>
              <a:cs typeface="ＭＳ Ｐゴシック" charset="0"/>
            </a:endParaRPr>
          </a:p>
        </p:txBody>
      </p:sp>
      <p:sp>
        <p:nvSpPr>
          <p:cNvPr id="1031" name="Text Box 46"/>
          <p:cNvSpPr txBox="1">
            <a:spLocks noChangeArrowheads="1"/>
          </p:cNvSpPr>
          <p:nvPr/>
        </p:nvSpPr>
        <p:spPr bwMode="auto">
          <a:xfrm>
            <a:off x="388938" y="2689225"/>
            <a:ext cx="3279775" cy="2392363"/>
          </a:xfrm>
          <a:prstGeom prst="rect">
            <a:avLst/>
          </a:prstGeom>
          <a:noFill/>
          <a:ln w="25400">
            <a:noFill/>
            <a:miter lim="800000"/>
            <a:headEnd/>
            <a:tailEnd/>
          </a:ln>
        </p:spPr>
        <p:txBody>
          <a:bodyPr lIns="0" tIns="356616" rIns="457200"/>
          <a:lstStyle/>
          <a:p>
            <a:pPr>
              <a:lnSpc>
                <a:spcPct val="110000"/>
              </a:lnSpc>
              <a:spcAft>
                <a:spcPct val="110000"/>
              </a:spcAft>
              <a:defRPr/>
            </a:pPr>
            <a:endParaRPr lang="en-US" sz="1000" dirty="0">
              <a:solidFill>
                <a:schemeClr val="bg1"/>
              </a:solidFill>
              <a:latin typeface="+mj-lt"/>
              <a:ea typeface="ＭＳ Ｐゴシック" charset="0"/>
              <a:cs typeface="ＭＳ Ｐゴシック" charset="0"/>
            </a:endParaRPr>
          </a:p>
          <a:p>
            <a:pPr>
              <a:lnSpc>
                <a:spcPct val="110000"/>
              </a:lnSpc>
              <a:spcAft>
                <a:spcPct val="110000"/>
              </a:spcAft>
              <a:defRPr/>
            </a:pPr>
            <a:r>
              <a:rPr lang="en-US" sz="1800" b="1" dirty="0">
                <a:solidFill>
                  <a:schemeClr val="bg1"/>
                </a:solidFill>
                <a:latin typeface="+mj-lt"/>
                <a:ea typeface="ＭＳ Ｐゴシック" charset="0"/>
                <a:cs typeface="ＭＳ Ｐゴシック" charset="0"/>
              </a:rPr>
              <a:t>Solid Waste Management Consulting Services</a:t>
            </a:r>
          </a:p>
          <a:p>
            <a:pPr>
              <a:lnSpc>
                <a:spcPct val="110000"/>
              </a:lnSpc>
              <a:spcAft>
                <a:spcPct val="110000"/>
              </a:spcAft>
              <a:defRPr/>
            </a:pPr>
            <a:r>
              <a:rPr lang="en-US" sz="1800" b="1" dirty="0">
                <a:solidFill>
                  <a:schemeClr val="bg1"/>
                </a:solidFill>
                <a:latin typeface="+mj-lt"/>
                <a:ea typeface="ＭＳ Ｐゴシック" charset="0"/>
                <a:cs typeface="ＭＳ Ｐゴシック" charset="0"/>
              </a:rPr>
              <a:t>Technical Proposal</a:t>
            </a:r>
          </a:p>
          <a:p>
            <a:pPr>
              <a:lnSpc>
                <a:spcPct val="110000"/>
              </a:lnSpc>
              <a:spcAft>
                <a:spcPct val="110000"/>
              </a:spcAft>
              <a:defRPr/>
            </a:pPr>
            <a:r>
              <a:rPr lang="en-US" sz="1400" b="1" dirty="0">
                <a:solidFill>
                  <a:schemeClr val="bg1"/>
                </a:solidFill>
                <a:latin typeface="+mj-lt"/>
                <a:ea typeface="ＭＳ Ｐゴシック" charset="0"/>
                <a:cs typeface="ＭＳ Ｐゴシック" charset="0"/>
              </a:rPr>
              <a:t>Solicitation Doc97300</a:t>
            </a:r>
          </a:p>
          <a:p>
            <a:pPr>
              <a:lnSpc>
                <a:spcPct val="110000"/>
              </a:lnSpc>
              <a:spcAft>
                <a:spcPct val="110000"/>
              </a:spcAft>
              <a:defRPr/>
            </a:pPr>
            <a:r>
              <a:rPr lang="en-US" sz="1100" b="1" dirty="0">
                <a:solidFill>
                  <a:schemeClr val="bg1"/>
                </a:solidFill>
                <a:latin typeface="+mj-lt"/>
                <a:ea typeface="ＭＳ Ｐゴシック" charset="0"/>
                <a:cs typeface="ＭＳ Ｐゴシック" charset="0"/>
              </a:rPr>
              <a:t>April 4, 2013</a:t>
            </a:r>
          </a:p>
        </p:txBody>
      </p:sp>
      <p:pic>
        <p:nvPicPr>
          <p:cNvPr id="32771" name="Picture 19"/>
          <p:cNvPicPr>
            <a:picLocks noChangeAspect="1"/>
          </p:cNvPicPr>
          <p:nvPr/>
        </p:nvPicPr>
        <p:blipFill>
          <a:blip r:embed="rId3" cstate="print"/>
          <a:srcRect/>
          <a:stretch>
            <a:fillRect/>
          </a:stretch>
        </p:blipFill>
        <p:spPr bwMode="auto">
          <a:xfrm>
            <a:off x="-11113" y="92075"/>
            <a:ext cx="3228976" cy="1200150"/>
          </a:xfrm>
          <a:prstGeom prst="rect">
            <a:avLst/>
          </a:prstGeom>
          <a:noFill/>
          <a:ln w="9525">
            <a:noFill/>
            <a:miter lim="800000"/>
            <a:headEnd/>
            <a:tailEnd/>
          </a:ln>
        </p:spPr>
      </p:pic>
      <p:pic>
        <p:nvPicPr>
          <p:cNvPr id="32772" name="Picture 20"/>
          <p:cNvPicPr>
            <a:picLocks noChangeAspect="1"/>
          </p:cNvPicPr>
          <p:nvPr/>
        </p:nvPicPr>
        <p:blipFill>
          <a:blip r:embed="rId4" cstate="print"/>
          <a:srcRect l="34955" t="9702" r="15506" b="30299"/>
          <a:stretch>
            <a:fillRect/>
          </a:stretch>
        </p:blipFill>
        <p:spPr bwMode="auto">
          <a:xfrm>
            <a:off x="6446838" y="92075"/>
            <a:ext cx="2690812" cy="1200150"/>
          </a:xfrm>
          <a:prstGeom prst="rect">
            <a:avLst/>
          </a:prstGeom>
          <a:noFill/>
          <a:ln w="9525">
            <a:noFill/>
            <a:miter lim="800000"/>
            <a:headEnd/>
            <a:tailEnd/>
          </a:ln>
        </p:spPr>
      </p:pic>
      <p:pic>
        <p:nvPicPr>
          <p:cNvPr id="32773" name="Picture 21"/>
          <p:cNvPicPr>
            <a:picLocks noChangeAspect="1"/>
          </p:cNvPicPr>
          <p:nvPr/>
        </p:nvPicPr>
        <p:blipFill>
          <a:blip r:embed="rId5" cstate="print"/>
          <a:srcRect/>
          <a:stretch>
            <a:fillRect/>
          </a:stretch>
        </p:blipFill>
        <p:spPr bwMode="auto">
          <a:xfrm>
            <a:off x="3217863" y="92075"/>
            <a:ext cx="3228975" cy="1200150"/>
          </a:xfrm>
          <a:prstGeom prst="rect">
            <a:avLst/>
          </a:prstGeom>
          <a:noFill/>
          <a:ln w="9525">
            <a:noFill/>
            <a:miter lim="800000"/>
            <a:headEnd/>
            <a:tailEnd/>
          </a:ln>
        </p:spPr>
      </p:pic>
      <p:sp>
        <p:nvSpPr>
          <p:cNvPr id="6" name="Rectangle 5"/>
          <p:cNvSpPr/>
          <p:nvPr/>
        </p:nvSpPr>
        <p:spPr>
          <a:xfrm>
            <a:off x="0" y="92075"/>
            <a:ext cx="9144000" cy="1200150"/>
          </a:xfrm>
          <a:prstGeom prst="rect">
            <a:avLst/>
          </a:prstGeom>
          <a:gradFill flip="none" rotWithShape="1">
            <a:gsLst>
              <a:gs pos="0">
                <a:schemeClr val="bg1">
                  <a:alpha val="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2775" name="Picture 1"/>
          <p:cNvPicPr>
            <a:picLocks noChangeAspect="1"/>
          </p:cNvPicPr>
          <p:nvPr/>
        </p:nvPicPr>
        <p:blipFill>
          <a:blip r:embed="rId6" cstate="print"/>
          <a:srcRect l="10745" r="9714" b="14439"/>
          <a:stretch>
            <a:fillRect/>
          </a:stretch>
        </p:blipFill>
        <p:spPr bwMode="auto">
          <a:xfrm>
            <a:off x="77788" y="5354638"/>
            <a:ext cx="1308100" cy="803275"/>
          </a:xfrm>
          <a:prstGeom prst="rect">
            <a:avLst/>
          </a:prstGeom>
          <a:noFill/>
          <a:ln w="9525">
            <a:noFill/>
            <a:miter lim="800000"/>
            <a:headEnd/>
            <a:tailEnd/>
          </a:ln>
        </p:spPr>
      </p:pic>
      <p:pic>
        <p:nvPicPr>
          <p:cNvPr id="32776" name="Picture 23"/>
          <p:cNvPicPr>
            <a:picLocks noChangeAspect="1"/>
          </p:cNvPicPr>
          <p:nvPr/>
        </p:nvPicPr>
        <p:blipFill>
          <a:blip r:embed="rId7" cstate="print"/>
          <a:srcRect l="4272" r="40166"/>
          <a:stretch>
            <a:fillRect/>
          </a:stretch>
        </p:blipFill>
        <p:spPr bwMode="auto">
          <a:xfrm>
            <a:off x="3727450" y="1292225"/>
            <a:ext cx="5438775" cy="4246563"/>
          </a:xfrm>
          <a:prstGeom prst="rect">
            <a:avLst/>
          </a:prstGeom>
          <a:noFill/>
          <a:ln w="9525">
            <a:noFill/>
            <a:miter lim="800000"/>
            <a:headEnd/>
            <a:tailEnd/>
          </a:ln>
        </p:spPr>
      </p:pic>
      <p:sp>
        <p:nvSpPr>
          <p:cNvPr id="32777" name="TextBox 2"/>
          <p:cNvSpPr txBox="1">
            <a:spLocks noChangeArrowheads="1"/>
          </p:cNvSpPr>
          <p:nvPr/>
        </p:nvSpPr>
        <p:spPr bwMode="auto">
          <a:xfrm>
            <a:off x="511175" y="1958975"/>
            <a:ext cx="3001963" cy="2681288"/>
          </a:xfrm>
          <a:prstGeom prst="rect">
            <a:avLst/>
          </a:prstGeom>
          <a:noFill/>
          <a:ln w="9525">
            <a:noFill/>
            <a:miter lim="800000"/>
            <a:headEnd/>
            <a:tailEnd/>
          </a:ln>
        </p:spPr>
        <p:txBody>
          <a:bodyPr>
            <a:prstTxWarp prst="textNoShape">
              <a:avLst/>
            </a:prstTxWarp>
            <a:spAutoFit/>
          </a:bodyPr>
          <a:lstStyle/>
          <a:p>
            <a:pPr algn="ctr"/>
            <a:r>
              <a:rPr lang="en-US" sz="2400">
                <a:latin typeface="Baskerville Old Face" pitchFamily="-72" charset="0"/>
              </a:rPr>
              <a:t>Solid Waste Management Options for the District of Columbia:  </a:t>
            </a:r>
          </a:p>
          <a:p>
            <a:pPr algn="ctr"/>
            <a:endParaRPr lang="en-US" sz="1800"/>
          </a:p>
          <a:p>
            <a:pPr algn="ctr"/>
            <a:r>
              <a:rPr lang="en-US" sz="2800" b="1">
                <a:latin typeface="Baskerville Old Face" pitchFamily="-72" charset="0"/>
              </a:rPr>
              <a:t>Sustainability-based Analytics</a:t>
            </a:r>
            <a:r>
              <a:rPr lang="en-US" sz="1800" b="1">
                <a:latin typeface="Baskerville Old Face" pitchFamily="-72" charset="0"/>
              </a:rPr>
              <a:t> </a:t>
            </a:r>
            <a:r>
              <a:rPr lang="en-US" sz="2800" b="1">
                <a:latin typeface="Baskerville Old Face" pitchFamily="-72" charset="0"/>
              </a:rPr>
              <a:t>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250825"/>
            <a:ext cx="8229600" cy="1143000"/>
          </a:xfrm>
        </p:spPr>
        <p:txBody>
          <a:bodyPr/>
          <a:lstStyle/>
          <a:p>
            <a:r>
              <a:rPr lang="en-US" sz="4000" b="1" dirty="0" smtClean="0">
                <a:solidFill>
                  <a:schemeClr val="bg2"/>
                </a:solidFill>
                <a:latin typeface="Arial" pitchFamily="-72" charset="0"/>
                <a:ea typeface="ＭＳ Ｐゴシック" pitchFamily="-72" charset="-128"/>
              </a:rPr>
              <a:t/>
            </a:r>
            <a:br>
              <a:rPr lang="en-US" sz="4000" b="1" dirty="0" smtClean="0">
                <a:solidFill>
                  <a:schemeClr val="bg2"/>
                </a:solidFill>
                <a:latin typeface="Arial" pitchFamily="-72" charset="0"/>
                <a:ea typeface="ＭＳ Ｐゴシック" pitchFamily="-72" charset="-128"/>
              </a:rPr>
            </a:br>
            <a:r>
              <a:rPr lang="en-US" sz="4000" b="1" dirty="0" smtClean="0">
                <a:solidFill>
                  <a:schemeClr val="bg2"/>
                </a:solidFill>
                <a:latin typeface="Arial" pitchFamily="-72" charset="0"/>
                <a:ea typeface="ＭＳ Ｐゴシック" pitchFamily="-72" charset="-128"/>
              </a:rPr>
              <a:t>Opportunities  from Study Data and Results </a:t>
            </a:r>
            <a:r>
              <a:rPr lang="en-US" sz="4000" b="1" dirty="0" smtClean="0">
                <a:solidFill>
                  <a:srgbClr val="0079A2"/>
                </a:solidFill>
                <a:latin typeface="Arial" pitchFamily="-72" charset="0"/>
                <a:ea typeface="ＭＳ Ｐゴシック" pitchFamily="-72" charset="-128"/>
              </a:rPr>
              <a:t/>
            </a:r>
            <a:br>
              <a:rPr lang="en-US" sz="4000" b="1" dirty="0" smtClean="0">
                <a:solidFill>
                  <a:srgbClr val="0079A2"/>
                </a:solidFill>
                <a:latin typeface="Arial" pitchFamily="-72" charset="0"/>
                <a:ea typeface="ＭＳ Ｐゴシック" pitchFamily="-72" charset="-128"/>
              </a:rPr>
            </a:br>
            <a:endParaRPr lang="en-US" sz="4000" b="1" dirty="0" smtClean="0">
              <a:solidFill>
                <a:srgbClr val="0079A2"/>
              </a:solidFill>
              <a:latin typeface="Arial" pitchFamily="-72" charset="0"/>
              <a:ea typeface="ＭＳ Ｐゴシック" pitchFamily="-72" charset="-128"/>
            </a:endParaRPr>
          </a:p>
        </p:txBody>
      </p:sp>
      <p:sp>
        <p:nvSpPr>
          <p:cNvPr id="50178" name="Rectangle 2"/>
          <p:cNvSpPr>
            <a:spLocks noChangeArrowheads="1"/>
          </p:cNvSpPr>
          <p:nvPr/>
        </p:nvSpPr>
        <p:spPr bwMode="auto">
          <a:xfrm>
            <a:off x="457200" y="1865313"/>
            <a:ext cx="8229600" cy="5470525"/>
          </a:xfrm>
          <a:prstGeom prst="rect">
            <a:avLst/>
          </a:prstGeom>
          <a:noFill/>
          <a:ln w="9525">
            <a:noFill/>
            <a:miter lim="800000"/>
            <a:headEnd/>
            <a:tailEnd/>
          </a:ln>
        </p:spPr>
        <p:txBody>
          <a:bodyPr>
            <a:prstTxWarp prst="textNoShape">
              <a:avLst/>
            </a:prstTxWarp>
            <a:spAutoFit/>
          </a:bodyPr>
          <a:lstStyle/>
          <a:p>
            <a:r>
              <a:rPr lang="en-US" sz="1600" dirty="0" smtClean="0">
                <a:solidFill>
                  <a:schemeClr val="bg1"/>
                </a:solidFill>
              </a:rPr>
              <a:t>NCAM Study inputs and data will cross-cut with other agencies such as DOE</a:t>
            </a:r>
          </a:p>
          <a:p>
            <a:endParaRPr lang="en-US" sz="1600" dirty="0">
              <a:solidFill>
                <a:schemeClr val="bg1"/>
              </a:solidFill>
            </a:endParaRPr>
          </a:p>
          <a:p>
            <a:endParaRPr lang="en-US" sz="1600" dirty="0">
              <a:solidFill>
                <a:schemeClr val="bg1"/>
              </a:solidFill>
            </a:endParaRPr>
          </a:p>
          <a:p>
            <a:r>
              <a:rPr lang="en-US" sz="1600" dirty="0">
                <a:solidFill>
                  <a:schemeClr val="bg1"/>
                </a:solidFill>
              </a:rPr>
              <a:t>Stakeholder Participation will likely be of political interest</a:t>
            </a:r>
          </a:p>
          <a:p>
            <a:endParaRPr lang="en-US" sz="1600" dirty="0">
              <a:solidFill>
                <a:schemeClr val="bg1"/>
              </a:solidFill>
            </a:endParaRPr>
          </a:p>
          <a:p>
            <a:endParaRPr lang="en-US" sz="1600" dirty="0">
              <a:solidFill>
                <a:schemeClr val="bg1"/>
              </a:solidFill>
            </a:endParaRPr>
          </a:p>
          <a:p>
            <a:r>
              <a:rPr lang="en-US" sz="1600" dirty="0">
                <a:solidFill>
                  <a:schemeClr val="bg1"/>
                </a:solidFill>
              </a:rPr>
              <a:t>Technology and process scenario options included for value generation contribute to all DC Sustainability Goals, not just DCDPW (E.g., bankable GHG credits, water use reductions, renewable energy production, reduced fuel use, neighborhood energy sourcing) </a:t>
            </a:r>
          </a:p>
          <a:p>
            <a:endParaRPr lang="en-US" sz="1600" dirty="0">
              <a:solidFill>
                <a:schemeClr val="bg1"/>
              </a:solidFill>
            </a:endParaRPr>
          </a:p>
          <a:p>
            <a:endParaRPr lang="en-US" sz="1600" dirty="0">
              <a:solidFill>
                <a:schemeClr val="bg1"/>
              </a:solidFill>
            </a:endParaRPr>
          </a:p>
          <a:p>
            <a:r>
              <a:rPr lang="en-US" sz="1600" dirty="0">
                <a:solidFill>
                  <a:schemeClr val="bg1"/>
                </a:solidFill>
              </a:rPr>
              <a:t>Results and Recommendations will identify potential asset, development, offset, financial, and credit market values from all aspects of waste management (reduction to disposition) associated with DCDPW technology and  process decision-making as current contracts expire. </a:t>
            </a:r>
          </a:p>
          <a:p>
            <a:endParaRPr lang="en-US" sz="1600" dirty="0">
              <a:solidFill>
                <a:schemeClr val="bg1"/>
              </a:solidFill>
            </a:endParaRPr>
          </a:p>
          <a:p>
            <a:endParaRPr lang="en-US" sz="1600" dirty="0">
              <a:solidFill>
                <a:schemeClr val="bg1"/>
              </a:solidFill>
            </a:endParaRPr>
          </a:p>
          <a:p>
            <a:endParaRPr lang="en-US" sz="1600" dirty="0">
              <a:solidFill>
                <a:schemeClr val="bg1"/>
              </a:solidFill>
            </a:endParaRPr>
          </a:p>
          <a:p>
            <a:endParaRPr lang="en-US" sz="1600" dirty="0">
              <a:solidFill>
                <a:schemeClr val="bg1"/>
              </a:solidFill>
            </a:endParaRPr>
          </a:p>
          <a:p>
            <a:endParaRPr lang="en-US" sz="1600" dirty="0">
              <a:solidFill>
                <a:schemeClr val="bg1"/>
              </a:solidFill>
            </a:endParaRPr>
          </a:p>
          <a:p>
            <a:r>
              <a:rPr lang="en-US" sz="1600" dirty="0">
                <a:solidFill>
                  <a:schemeClr val="bg1"/>
                </a:solidFill>
              </a:rPr>
              <a:t>	</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1"/>
          <p:cNvSpPr>
            <a:spLocks noGrp="1"/>
          </p:cNvSpPr>
          <p:nvPr>
            <p:ph type="body" sz="quarter" idx="13"/>
          </p:nvPr>
        </p:nvSpPr>
        <p:spPr>
          <a:xfrm>
            <a:off x="3200400" y="179388"/>
            <a:ext cx="5486400" cy="5927725"/>
          </a:xfrm>
        </p:spPr>
        <p:txBody>
          <a:bodyPr/>
          <a:lstStyle/>
          <a:p>
            <a:pPr>
              <a:lnSpc>
                <a:spcPct val="90000"/>
              </a:lnSpc>
              <a:spcAft>
                <a:spcPts val="1200"/>
              </a:spcAft>
            </a:pPr>
            <a:endParaRPr lang="en-US" sz="2000" dirty="0" smtClean="0">
              <a:latin typeface="Arial" pitchFamily="-72" charset="0"/>
              <a:ea typeface="ＭＳ Ｐゴシック" pitchFamily="-72" charset="-128"/>
            </a:endParaRPr>
          </a:p>
          <a:p>
            <a:pPr>
              <a:lnSpc>
                <a:spcPct val="90000"/>
              </a:lnSpc>
              <a:spcAft>
                <a:spcPts val="1200"/>
              </a:spcAft>
            </a:pPr>
            <a:r>
              <a:rPr lang="en-US" sz="2000" b="1" dirty="0" smtClean="0">
                <a:latin typeface="Arial" pitchFamily="-72" charset="0"/>
                <a:ea typeface="ＭＳ Ｐゴシック" pitchFamily="-72" charset="-128"/>
              </a:rPr>
              <a:t>DCDPW State of Play</a:t>
            </a:r>
          </a:p>
          <a:p>
            <a:pPr>
              <a:lnSpc>
                <a:spcPct val="90000"/>
              </a:lnSpc>
              <a:spcAft>
                <a:spcPts val="1200"/>
              </a:spcAft>
            </a:pPr>
            <a:endParaRPr lang="en-US" sz="2000" b="1" dirty="0" smtClean="0">
              <a:latin typeface="Arial" pitchFamily="-72" charset="0"/>
              <a:ea typeface="ＭＳ Ｐゴシック" pitchFamily="-72" charset="-128"/>
            </a:endParaRPr>
          </a:p>
          <a:p>
            <a:pPr>
              <a:lnSpc>
                <a:spcPct val="90000"/>
              </a:lnSpc>
              <a:spcAft>
                <a:spcPts val="1200"/>
              </a:spcAft>
            </a:pPr>
            <a:r>
              <a:rPr lang="en-US" sz="2000" b="1" dirty="0" smtClean="0">
                <a:latin typeface="Arial" pitchFamily="-72" charset="0"/>
                <a:ea typeface="ＭＳ Ｐゴシック" pitchFamily="-72" charset="-128"/>
              </a:rPr>
              <a:t>Strategic Direction</a:t>
            </a:r>
          </a:p>
          <a:p>
            <a:pPr>
              <a:lnSpc>
                <a:spcPct val="90000"/>
              </a:lnSpc>
              <a:spcAft>
                <a:spcPts val="1200"/>
              </a:spcAft>
            </a:pPr>
            <a:endParaRPr lang="en-US" sz="2000" b="1" dirty="0" smtClean="0">
              <a:latin typeface="Arial" pitchFamily="-72" charset="0"/>
              <a:ea typeface="ＭＳ Ｐゴシック" pitchFamily="-72" charset="-128"/>
            </a:endParaRPr>
          </a:p>
          <a:p>
            <a:pPr>
              <a:lnSpc>
                <a:spcPct val="90000"/>
              </a:lnSpc>
              <a:spcAft>
                <a:spcPts val="1200"/>
              </a:spcAft>
            </a:pPr>
            <a:r>
              <a:rPr lang="en-US" sz="2000" b="1" dirty="0" smtClean="0">
                <a:latin typeface="Arial" pitchFamily="-72" charset="0"/>
                <a:ea typeface="ＭＳ Ｐゴシック" pitchFamily="-72" charset="-128"/>
              </a:rPr>
              <a:t>NCAM Model Use</a:t>
            </a:r>
          </a:p>
          <a:p>
            <a:pPr>
              <a:lnSpc>
                <a:spcPct val="90000"/>
              </a:lnSpc>
              <a:spcAft>
                <a:spcPts val="1200"/>
              </a:spcAft>
            </a:pPr>
            <a:endParaRPr lang="en-US" sz="2000" b="1" dirty="0" smtClean="0">
              <a:latin typeface="Arial" pitchFamily="-72" charset="0"/>
              <a:ea typeface="ＭＳ Ｐゴシック" pitchFamily="-72" charset="-128"/>
            </a:endParaRPr>
          </a:p>
          <a:p>
            <a:pPr>
              <a:lnSpc>
                <a:spcPct val="90000"/>
              </a:lnSpc>
              <a:spcAft>
                <a:spcPts val="1200"/>
              </a:spcAft>
            </a:pPr>
            <a:r>
              <a:rPr lang="en-US" sz="2000" b="1" dirty="0" smtClean="0">
                <a:latin typeface="Arial" pitchFamily="-72" charset="0"/>
                <a:ea typeface="ＭＳ Ｐゴシック" pitchFamily="-72" charset="-128"/>
              </a:rPr>
              <a:t>Opportunities from Study Data and Results</a:t>
            </a:r>
          </a:p>
          <a:p>
            <a:pPr lvl="1">
              <a:lnSpc>
                <a:spcPct val="90000"/>
              </a:lnSpc>
              <a:spcAft>
                <a:spcPts val="1200"/>
              </a:spcAft>
            </a:pPr>
            <a:endParaRPr lang="en-US" sz="1800" b="1"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p:txBody>
      </p:sp>
      <p:sp>
        <p:nvSpPr>
          <p:cNvPr id="34818" name="Title 2"/>
          <p:cNvSpPr>
            <a:spLocks noGrp="1"/>
          </p:cNvSpPr>
          <p:nvPr>
            <p:ph type="title"/>
          </p:nvPr>
        </p:nvSpPr>
        <p:spPr>
          <a:xfrm>
            <a:off x="334963" y="857250"/>
            <a:ext cx="2438400" cy="1143000"/>
          </a:xfrm>
        </p:spPr>
        <p:txBody>
          <a:bodyPr/>
          <a:lstStyle/>
          <a:p>
            <a:r>
              <a:rPr lang="en-US" smtClean="0">
                <a:latin typeface="Arial" pitchFamily="-72" charset="0"/>
                <a:ea typeface="ＭＳ Ｐゴシック" pitchFamily="-72" charset="-128"/>
              </a:rPr>
              <a:t>Today’s</a:t>
            </a:r>
            <a:br>
              <a:rPr lang="en-US" smtClean="0">
                <a:latin typeface="Arial" pitchFamily="-72" charset="0"/>
                <a:ea typeface="ＭＳ Ｐゴシック" pitchFamily="-72" charset="-128"/>
              </a:rPr>
            </a:br>
            <a:r>
              <a:rPr lang="en-US" smtClean="0">
                <a:latin typeface="Arial" pitchFamily="-72" charset="0"/>
                <a:ea typeface="ＭＳ Ｐゴシック" pitchFamily="-72" charset="-128"/>
              </a:rPr>
              <a:t>Agenda</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1"/>
          <p:cNvSpPr>
            <a:spLocks noGrp="1"/>
          </p:cNvSpPr>
          <p:nvPr>
            <p:ph type="body" sz="quarter" idx="13"/>
          </p:nvPr>
        </p:nvSpPr>
        <p:spPr>
          <a:xfrm>
            <a:off x="3200400" y="179388"/>
            <a:ext cx="5486400" cy="5927725"/>
          </a:xfrm>
        </p:spPr>
        <p:txBody>
          <a:bodyPr>
            <a:normAutofit/>
          </a:bodyPr>
          <a:lstStyle/>
          <a:p>
            <a:pPr>
              <a:lnSpc>
                <a:spcPct val="90000"/>
              </a:lnSpc>
              <a:spcAft>
                <a:spcPts val="1200"/>
              </a:spcAft>
            </a:pPr>
            <a:endParaRPr lang="en-US" sz="2000" dirty="0" smtClean="0">
              <a:latin typeface="Arial" pitchFamily="-72" charset="0"/>
              <a:ea typeface="ＭＳ Ｐゴシック" pitchFamily="-72" charset="-128"/>
            </a:endParaRPr>
          </a:p>
          <a:p>
            <a:pPr lvl="1"/>
            <a:endParaRPr lang="en-US" dirty="0" smtClean="0"/>
          </a:p>
          <a:p>
            <a:pPr lvl="1"/>
            <a:r>
              <a:rPr lang="en-US" dirty="0" smtClean="0"/>
              <a:t>Now is the opportunity to re-think </a:t>
            </a:r>
            <a:r>
              <a:rPr lang="en-US" dirty="0" smtClean="0"/>
              <a:t>and re-structure the flow and management of solid materials reflecting a systematic, integrated approach to managing capital and the environment. </a:t>
            </a:r>
            <a:endParaRPr lang="en-US" dirty="0"/>
          </a:p>
          <a:p>
            <a:r>
              <a:rPr lang="en-US" dirty="0"/>
              <a:t> </a:t>
            </a:r>
          </a:p>
          <a:p>
            <a:pPr lvl="1"/>
            <a:r>
              <a:rPr lang="en-US" dirty="0" smtClean="0"/>
              <a:t>The District must</a:t>
            </a:r>
            <a:r>
              <a:rPr lang="en-US" dirty="0" smtClean="0"/>
              <a:t> </a:t>
            </a:r>
            <a:r>
              <a:rPr lang="en-US" dirty="0" smtClean="0"/>
              <a:t>make informed decisions on choosing </a:t>
            </a:r>
            <a:r>
              <a:rPr lang="en-US" dirty="0" smtClean="0"/>
              <a:t>a resource management </a:t>
            </a:r>
            <a:r>
              <a:rPr lang="en-US" dirty="0" smtClean="0"/>
              <a:t>system </a:t>
            </a:r>
            <a:r>
              <a:rPr lang="en-US" dirty="0" smtClean="0"/>
              <a:t>and operations design that </a:t>
            </a:r>
            <a:r>
              <a:rPr lang="en-US" dirty="0" smtClean="0"/>
              <a:t>can secure </a:t>
            </a:r>
            <a:r>
              <a:rPr lang="en-US" dirty="0"/>
              <a:t>value and return to the DC economy and its citizens in the form of jobs, </a:t>
            </a:r>
            <a:r>
              <a:rPr lang="en-US" dirty="0" smtClean="0"/>
              <a:t>cost control, renewable energy, </a:t>
            </a:r>
            <a:r>
              <a:rPr lang="en-US" dirty="0"/>
              <a:t>energy resiliency, and technological advancement</a:t>
            </a:r>
          </a:p>
          <a:p>
            <a:r>
              <a:rPr lang="en-US" dirty="0"/>
              <a:t> </a:t>
            </a:r>
          </a:p>
          <a:p>
            <a:pPr lvl="1">
              <a:lnSpc>
                <a:spcPct val="90000"/>
              </a:lnSpc>
              <a:spcAft>
                <a:spcPts val="1200"/>
              </a:spcAft>
            </a:pPr>
            <a:endParaRPr lang="en-US" sz="1800" b="1"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a:p>
            <a:pPr lvl="1">
              <a:lnSpc>
                <a:spcPct val="90000"/>
              </a:lnSpc>
              <a:spcAft>
                <a:spcPts val="1200"/>
              </a:spcAft>
            </a:pPr>
            <a:endParaRPr lang="en-US" sz="1800" dirty="0" smtClean="0">
              <a:latin typeface="Arial" pitchFamily="-72" charset="0"/>
              <a:ea typeface="ＭＳ Ｐゴシック" pitchFamily="-72" charset="-128"/>
            </a:endParaRPr>
          </a:p>
        </p:txBody>
      </p:sp>
      <p:sp>
        <p:nvSpPr>
          <p:cNvPr id="34818" name="Title 2"/>
          <p:cNvSpPr>
            <a:spLocks noGrp="1"/>
          </p:cNvSpPr>
          <p:nvPr>
            <p:ph type="title"/>
          </p:nvPr>
        </p:nvSpPr>
        <p:spPr>
          <a:xfrm>
            <a:off x="334963" y="857250"/>
            <a:ext cx="2438400" cy="1143000"/>
          </a:xfrm>
        </p:spPr>
        <p:txBody>
          <a:bodyPr/>
          <a:lstStyle/>
          <a:p>
            <a:r>
              <a:rPr lang="en-US" dirty="0" smtClean="0">
                <a:latin typeface="Arial" pitchFamily="-72" charset="0"/>
                <a:ea typeface="ＭＳ Ｐゴシック" pitchFamily="-72" charset="-128"/>
              </a:rPr>
              <a:t>Today’s</a:t>
            </a:r>
            <a:br>
              <a:rPr lang="en-US" dirty="0" smtClean="0">
                <a:latin typeface="Arial" pitchFamily="-72" charset="0"/>
                <a:ea typeface="ＭＳ Ｐゴシック" pitchFamily="-72" charset="-128"/>
              </a:rPr>
            </a:br>
            <a:r>
              <a:rPr lang="en-US" dirty="0" smtClean="0">
                <a:latin typeface="Arial" pitchFamily="-72" charset="0"/>
                <a:ea typeface="ＭＳ Ｐゴシック" pitchFamily="-72" charset="-128"/>
              </a:rPr>
              <a:t>Take Away</a:t>
            </a:r>
          </a:p>
        </p:txBody>
      </p:sp>
    </p:spTree>
    <p:extLst>
      <p:ext uri="{BB962C8B-B14F-4D97-AF65-F5344CB8AC3E}">
        <p14:creationId xmlns:p14="http://schemas.microsoft.com/office/powerpoint/2010/main" val="25486440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200400" y="179388"/>
            <a:ext cx="5486400" cy="5927725"/>
          </a:xfrm>
        </p:spPr>
        <p:txBody>
          <a:bodyPr>
            <a:normAutofit/>
          </a:bodyPr>
          <a:lstStyle/>
          <a:p>
            <a:pPr marL="231775" indent="-231775">
              <a:lnSpc>
                <a:spcPct val="90000"/>
              </a:lnSpc>
              <a:spcAft>
                <a:spcPts val="1200"/>
              </a:spcAft>
            </a:pPr>
            <a:endParaRPr lang="en-US" sz="18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pPr>
            <a:r>
              <a:rPr lang="en-US" sz="1600" dirty="0" smtClean="0">
                <a:latin typeface="Arial" pitchFamily="-72" charset="0"/>
                <a:ea typeface="ＭＳ Ｐゴシック" pitchFamily="-72" charset="-128"/>
              </a:rPr>
              <a:t>DCDPW Moving Ahead to Incorporate the  Mayor’s Sustainability Plan and Goals in Operational Strategy and Planning</a:t>
            </a:r>
          </a:p>
          <a:p>
            <a:pPr marL="1090613" lvl="2" indent="-176213">
              <a:lnSpc>
                <a:spcPct val="90000"/>
              </a:lnSpc>
              <a:spcAft>
                <a:spcPts val="1200"/>
              </a:spcAft>
            </a:pPr>
            <a:r>
              <a:rPr lang="en-US" sz="1400" dirty="0" smtClean="0">
                <a:latin typeface="Arial" pitchFamily="-72" charset="0"/>
                <a:ea typeface="ＭＳ Ｐゴシック" pitchFamily="-72" charset="-128"/>
              </a:rPr>
              <a:t>Zero Waste to Landfills</a:t>
            </a:r>
          </a:p>
          <a:p>
            <a:pPr marL="1090613" lvl="2" indent="-176213">
              <a:lnSpc>
                <a:spcPct val="90000"/>
              </a:lnSpc>
              <a:spcAft>
                <a:spcPts val="1200"/>
              </a:spcAft>
            </a:pPr>
            <a:r>
              <a:rPr lang="en-US" sz="1400" dirty="0" smtClean="0">
                <a:latin typeface="Arial" pitchFamily="-72" charset="0"/>
                <a:ea typeface="ＭＳ Ｐゴシック" pitchFamily="-72" charset="-128"/>
              </a:rPr>
              <a:t>Waste Generation reduced by 15%</a:t>
            </a:r>
          </a:p>
          <a:p>
            <a:pPr marL="1090613" lvl="2" indent="-176213">
              <a:lnSpc>
                <a:spcPct val="90000"/>
              </a:lnSpc>
              <a:spcAft>
                <a:spcPts val="1200"/>
              </a:spcAft>
            </a:pPr>
            <a:r>
              <a:rPr lang="en-US" sz="1400" dirty="0" smtClean="0">
                <a:latin typeface="Arial" pitchFamily="-72" charset="0"/>
                <a:ea typeface="ＭＳ Ｐゴシック" pitchFamily="-72" charset="-128"/>
              </a:rPr>
              <a:t>20% reuse of Construction/Demolition Material</a:t>
            </a:r>
          </a:p>
          <a:p>
            <a:pPr marL="1090613" lvl="2" indent="-176213">
              <a:lnSpc>
                <a:spcPct val="90000"/>
              </a:lnSpc>
              <a:spcAft>
                <a:spcPts val="1200"/>
              </a:spcAft>
            </a:pPr>
            <a:r>
              <a:rPr lang="en-US" sz="1400" dirty="0" smtClean="0">
                <a:latin typeface="Arial" pitchFamily="-72" charset="0"/>
                <a:ea typeface="ＭＳ Ｐゴシック" pitchFamily="-72" charset="-128"/>
              </a:rPr>
              <a:t>80% Diversion of waste from landfills </a:t>
            </a:r>
          </a:p>
          <a:p>
            <a:pPr marL="1090613" lvl="2" indent="-176213">
              <a:lnSpc>
                <a:spcPct val="90000"/>
              </a:lnSpc>
              <a:spcAft>
                <a:spcPts val="1200"/>
              </a:spcAft>
            </a:pPr>
            <a:r>
              <a:rPr lang="en-US" sz="1400" dirty="0" smtClean="0">
                <a:latin typeface="Arial" pitchFamily="-72" charset="0"/>
                <a:ea typeface="ＭＳ Ｐゴシック" pitchFamily="-72" charset="-128"/>
              </a:rPr>
              <a:t>50% reduction in Greenhouse Gases</a:t>
            </a:r>
          </a:p>
          <a:p>
            <a:pPr marL="1090613" lvl="2" indent="-176213">
              <a:lnSpc>
                <a:spcPct val="90000"/>
              </a:lnSpc>
              <a:spcAft>
                <a:spcPts val="1200"/>
              </a:spcAft>
            </a:pPr>
            <a:r>
              <a:rPr lang="en-US" sz="1400" dirty="0" smtClean="0">
                <a:latin typeface="Arial" pitchFamily="-72" charset="0"/>
                <a:ea typeface="ＭＳ Ｐゴシック" pitchFamily="-72" charset="-128"/>
              </a:rPr>
              <a:t>50% Increase in Renewable Energy</a:t>
            </a:r>
          </a:p>
          <a:p>
            <a:pPr marL="1090613" lvl="2" indent="-176213">
              <a:lnSpc>
                <a:spcPct val="90000"/>
              </a:lnSpc>
              <a:spcAft>
                <a:spcPts val="1200"/>
              </a:spcAft>
            </a:pPr>
            <a:r>
              <a:rPr lang="en-US" sz="1400" dirty="0" smtClean="0">
                <a:latin typeface="Arial" pitchFamily="-72" charset="0"/>
                <a:ea typeface="ＭＳ Ｐゴシック" pitchFamily="-72" charset="-128"/>
              </a:rPr>
              <a:t>Recast materials as reusable and extract asset value</a:t>
            </a:r>
          </a:p>
          <a:p>
            <a:pPr marL="1090613" lvl="2" indent="-176213">
              <a:lnSpc>
                <a:spcPct val="90000"/>
              </a:lnSpc>
              <a:spcAft>
                <a:spcPts val="1200"/>
              </a:spcAft>
            </a:pPr>
            <a:r>
              <a:rPr lang="en-US" sz="1400" dirty="0" smtClean="0">
                <a:latin typeface="Arial" pitchFamily="-72" charset="0"/>
                <a:ea typeface="ＭＳ Ｐゴシック" pitchFamily="-72" charset="-128"/>
              </a:rPr>
              <a:t>Ensure capacity and capability for population growth</a:t>
            </a:r>
          </a:p>
          <a:p>
            <a:pPr marL="682625" lvl="1" indent="-225425">
              <a:lnSpc>
                <a:spcPct val="90000"/>
              </a:lnSpc>
              <a:spcAft>
                <a:spcPts val="1200"/>
              </a:spcAft>
              <a:buFont typeface="Arial" pitchFamily="-72" charset="0"/>
              <a:buNone/>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p:txBody>
      </p:sp>
      <p:sp>
        <p:nvSpPr>
          <p:cNvPr id="71683" name="Title 2"/>
          <p:cNvSpPr>
            <a:spLocks noGrp="1"/>
          </p:cNvSpPr>
          <p:nvPr>
            <p:ph type="title" idx="4294967295"/>
          </p:nvPr>
        </p:nvSpPr>
        <p:spPr>
          <a:xfrm>
            <a:off x="334963" y="857250"/>
            <a:ext cx="2438400" cy="1143000"/>
          </a:xfrm>
        </p:spPr>
        <p:txBody>
          <a:bodyPr anchor="t"/>
          <a:lstStyle/>
          <a:p>
            <a:pPr algn="r"/>
            <a:r>
              <a:rPr lang="en-US" sz="3000" smtClean="0">
                <a:solidFill>
                  <a:schemeClr val="tx1"/>
                </a:solidFill>
                <a:latin typeface="Arial" pitchFamily="-72" charset="0"/>
                <a:ea typeface="ＭＳ Ｐゴシック" pitchFamily="-72" charset="-128"/>
              </a:rPr>
              <a:t>State of Play </a:t>
            </a:r>
            <a:br>
              <a:rPr lang="en-US" sz="3000" smtClean="0">
                <a:solidFill>
                  <a:schemeClr val="tx1"/>
                </a:solidFill>
                <a:latin typeface="Arial" pitchFamily="-72" charset="0"/>
                <a:ea typeface="ＭＳ Ｐゴシック" pitchFamily="-72" charset="-128"/>
              </a:rPr>
            </a:br>
            <a:endParaRPr lang="en-US" sz="3000" smtClean="0">
              <a:solidFill>
                <a:schemeClr val="bg1"/>
              </a:solidFill>
              <a:latin typeface="Arial" pitchFamily="-72" charset="0"/>
              <a:ea typeface="ＭＳ Ｐゴシック" pitchFamily="-72" charset="-128"/>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200400" y="179388"/>
            <a:ext cx="5486400" cy="5927725"/>
          </a:xfrm>
        </p:spPr>
        <p:txBody>
          <a:bodyPr>
            <a:normAutofit/>
          </a:bodyPr>
          <a:lstStyle/>
          <a:p>
            <a:pPr marL="231775" indent="-231775">
              <a:lnSpc>
                <a:spcPct val="90000"/>
              </a:lnSpc>
              <a:spcAft>
                <a:spcPts val="1200"/>
              </a:spcAft>
            </a:pPr>
            <a:endParaRPr lang="en-US" sz="1800" dirty="0" smtClean="0">
              <a:latin typeface="Arial" pitchFamily="-72" charset="0"/>
              <a:ea typeface="ＭＳ Ｐゴシック" pitchFamily="-72" charset="-128"/>
            </a:endParaRPr>
          </a:p>
          <a:p>
            <a:pPr marL="231775" indent="-231775">
              <a:lnSpc>
                <a:spcPct val="90000"/>
              </a:lnSpc>
            </a:pPr>
            <a:r>
              <a:rPr lang="en-US" sz="1800" dirty="0" smtClean="0">
                <a:latin typeface="Times New Roman" pitchFamily="-72" charset="0"/>
                <a:ea typeface="ＭＳ Ｐゴシック" pitchFamily="-72" charset="-128"/>
              </a:rPr>
              <a:t>With no solid waste processing capacity of its own, the District of Columbia is outsourcing the management of valuable residual assets, and paying to do so (tipping fees, etc, with expiring contracts)</a:t>
            </a:r>
          </a:p>
          <a:p>
            <a:pPr marL="231775" indent="-231775">
              <a:lnSpc>
                <a:spcPct val="90000"/>
              </a:lnSpc>
            </a:pPr>
            <a:endParaRPr lang="en-US" sz="1800" dirty="0" smtClean="0">
              <a:latin typeface="Times New Roman" pitchFamily="-72" charset="0"/>
              <a:ea typeface="ＭＳ Ｐゴシック" pitchFamily="-72" charset="-128"/>
            </a:endParaRPr>
          </a:p>
          <a:p>
            <a:pPr marL="231775" indent="-231775">
              <a:lnSpc>
                <a:spcPct val="90000"/>
              </a:lnSpc>
            </a:pPr>
            <a:r>
              <a:rPr lang="en-US" sz="1800" dirty="0" smtClean="0">
                <a:latin typeface="Times New Roman" pitchFamily="-72" charset="0"/>
                <a:ea typeface="ＭＳ Ｐゴシック" pitchFamily="-72" charset="-128"/>
              </a:rPr>
              <a:t>To meet the Mayor’s Sustainability program goals and long-term needs, DPW is identifying environmentally preferable and cost-effective methods for disposition that reward DC first</a:t>
            </a:r>
          </a:p>
          <a:p>
            <a:pPr marL="231775" indent="-231775">
              <a:lnSpc>
                <a:spcPct val="90000"/>
              </a:lnSpc>
            </a:pPr>
            <a:endParaRPr lang="en-US" sz="1800" dirty="0" smtClean="0">
              <a:latin typeface="Times New Roman" pitchFamily="-72" charset="0"/>
              <a:ea typeface="ＭＳ Ｐゴシック" pitchFamily="-72" charset="-128"/>
            </a:endParaRPr>
          </a:p>
          <a:p>
            <a:pPr marL="231775" indent="-231775">
              <a:lnSpc>
                <a:spcPct val="90000"/>
              </a:lnSpc>
            </a:pPr>
            <a:r>
              <a:rPr lang="en-US" sz="1800" dirty="0" smtClean="0">
                <a:latin typeface="Times New Roman" pitchFamily="-72" charset="0"/>
                <a:ea typeface="ＭＳ Ｐゴシック" pitchFamily="-72" charset="-128"/>
              </a:rPr>
              <a:t>Emphasis on recycling has a politically correct </a:t>
            </a:r>
            <a:r>
              <a:rPr lang="en-US" sz="1800" i="1" dirty="0" smtClean="0">
                <a:latin typeface="Times New Roman" pitchFamily="-72" charset="0"/>
                <a:ea typeface="ＭＳ Ｐゴシック" pitchFamily="-72" charset="-128"/>
              </a:rPr>
              <a:t>feel</a:t>
            </a:r>
            <a:r>
              <a:rPr lang="en-US" sz="1800" dirty="0" smtClean="0">
                <a:latin typeface="Times New Roman" pitchFamily="-72" charset="0"/>
                <a:ea typeface="ＭＳ Ｐゴシック" pitchFamily="-72" charset="-128"/>
              </a:rPr>
              <a:t> with little empirical evidence of financial or environmental validity.</a:t>
            </a:r>
          </a:p>
          <a:p>
            <a:pPr marL="231775" indent="-231775">
              <a:lnSpc>
                <a:spcPct val="90000"/>
              </a:lnSpc>
            </a:pPr>
            <a:endParaRPr lang="en-US" sz="1800" dirty="0" smtClean="0">
              <a:latin typeface="Times New Roman" pitchFamily="-72" charset="0"/>
              <a:ea typeface="ＭＳ Ｐゴシック" pitchFamily="-72" charset="-128"/>
            </a:endParaRPr>
          </a:p>
          <a:p>
            <a:pPr marL="231775" indent="-231775">
              <a:lnSpc>
                <a:spcPct val="90000"/>
              </a:lnSpc>
            </a:pPr>
            <a:r>
              <a:rPr lang="en-US" sz="1800" dirty="0" smtClean="0">
                <a:latin typeface="Times New Roman" pitchFamily="-72" charset="0"/>
                <a:ea typeface="ＭＳ Ｐゴシック" pitchFamily="-72" charset="-128"/>
              </a:rPr>
              <a:t>The primary focus on traditional recycling options may be foreclosing technology and processes that contribute to multiple goals and targets across the DC Sustainability spectrum</a:t>
            </a: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buFont typeface="Arial" pitchFamily="-72" charset="0"/>
              <a:buNone/>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a:p>
            <a:pPr marL="682625" lvl="1" indent="-225425">
              <a:lnSpc>
                <a:spcPct val="90000"/>
              </a:lnSpc>
              <a:spcAft>
                <a:spcPts val="1200"/>
              </a:spcAft>
            </a:pPr>
            <a:endParaRPr lang="en-US" sz="1600" dirty="0" smtClean="0">
              <a:latin typeface="Arial" pitchFamily="-72" charset="0"/>
              <a:ea typeface="ＭＳ Ｐゴシック" pitchFamily="-72" charset="-128"/>
            </a:endParaRPr>
          </a:p>
        </p:txBody>
      </p:sp>
      <p:sp>
        <p:nvSpPr>
          <p:cNvPr id="86019" name="Title 2"/>
          <p:cNvSpPr>
            <a:spLocks noGrp="1"/>
          </p:cNvSpPr>
          <p:nvPr>
            <p:ph type="title" idx="4294967295"/>
          </p:nvPr>
        </p:nvSpPr>
        <p:spPr>
          <a:xfrm>
            <a:off x="334963" y="857250"/>
            <a:ext cx="2438400" cy="1143000"/>
          </a:xfrm>
        </p:spPr>
        <p:txBody>
          <a:bodyPr anchor="t"/>
          <a:lstStyle/>
          <a:p>
            <a:pPr algn="r"/>
            <a:r>
              <a:rPr lang="en-US" sz="3000" smtClean="0">
                <a:solidFill>
                  <a:schemeClr val="tx1"/>
                </a:solidFill>
                <a:latin typeface="Arial" pitchFamily="-72" charset="0"/>
                <a:ea typeface="ＭＳ Ｐゴシック" pitchFamily="-72" charset="-128"/>
              </a:rPr>
              <a:t>State of Play </a:t>
            </a:r>
            <a:br>
              <a:rPr lang="en-US" sz="3000" smtClean="0">
                <a:solidFill>
                  <a:schemeClr val="tx1"/>
                </a:solidFill>
                <a:latin typeface="Arial" pitchFamily="-72" charset="0"/>
                <a:ea typeface="ＭＳ Ｐゴシック" pitchFamily="-72" charset="-128"/>
              </a:rPr>
            </a:br>
            <a:endParaRPr lang="en-US" sz="3000" smtClean="0">
              <a:solidFill>
                <a:schemeClr val="bg1"/>
              </a:solidFill>
              <a:latin typeface="Arial" pitchFamily="-72" charset="0"/>
              <a:ea typeface="ＭＳ Ｐゴシック" pitchFamily="-72" charset="-128"/>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Placeholder 1"/>
          <p:cNvSpPr>
            <a:spLocks noGrp="1"/>
          </p:cNvSpPr>
          <p:nvPr>
            <p:ph type="body" sz="quarter" idx="13"/>
          </p:nvPr>
        </p:nvSpPr>
        <p:spPr>
          <a:xfrm>
            <a:off x="3200400" y="179388"/>
            <a:ext cx="5486400" cy="5927725"/>
          </a:xfrm>
        </p:spPr>
        <p:txBody>
          <a:bodyPr/>
          <a:lstStyle/>
          <a:p>
            <a:pPr>
              <a:spcAft>
                <a:spcPts val="1200"/>
              </a:spcAft>
            </a:pPr>
            <a:r>
              <a:rPr lang="en-US" sz="2000" dirty="0" smtClean="0">
                <a:latin typeface="Arial" pitchFamily="-72" charset="0"/>
                <a:ea typeface="ＭＳ Ｐゴシック" pitchFamily="-72" charset="-128"/>
              </a:rPr>
              <a:t>What is the strategy for managing the District of Columbia’s solid waste over the next 30 years that is:</a:t>
            </a:r>
          </a:p>
          <a:p>
            <a:pPr lvl="1">
              <a:spcAft>
                <a:spcPts val="1200"/>
              </a:spcAft>
            </a:pPr>
            <a:r>
              <a:rPr lang="en-US" sz="1800" dirty="0" smtClean="0">
                <a:latin typeface="Arial" pitchFamily="-72" charset="0"/>
                <a:ea typeface="ＭＳ Ｐゴシック" pitchFamily="-72" charset="-128"/>
              </a:rPr>
              <a:t>Fiscally responsible</a:t>
            </a:r>
          </a:p>
          <a:p>
            <a:pPr lvl="1">
              <a:spcAft>
                <a:spcPts val="1200"/>
              </a:spcAft>
            </a:pPr>
            <a:r>
              <a:rPr lang="en-US" sz="1800" dirty="0" smtClean="0">
                <a:latin typeface="Arial" pitchFamily="-72" charset="0"/>
                <a:ea typeface="ＭＳ Ｐゴシック" pitchFamily="-72" charset="-128"/>
              </a:rPr>
              <a:t>Responds to stakeholders’ priorities</a:t>
            </a:r>
          </a:p>
          <a:p>
            <a:pPr lvl="1">
              <a:spcAft>
                <a:spcPts val="1200"/>
              </a:spcAft>
            </a:pPr>
            <a:r>
              <a:rPr lang="en-US" sz="1800" dirty="0" smtClean="0">
                <a:latin typeface="Arial" pitchFamily="-72" charset="0"/>
                <a:ea typeface="ＭＳ Ｐゴシック" pitchFamily="-72" charset="-128"/>
              </a:rPr>
              <a:t>Addresses sustainable practices</a:t>
            </a:r>
          </a:p>
          <a:p>
            <a:pPr lvl="1">
              <a:spcAft>
                <a:spcPts val="1200"/>
              </a:spcAft>
            </a:pPr>
            <a:r>
              <a:rPr lang="en-US" sz="1800" dirty="0" smtClean="0">
                <a:latin typeface="Arial" pitchFamily="-72" charset="0"/>
                <a:ea typeface="ＭＳ Ｐゴシック" pitchFamily="-72" charset="-128"/>
              </a:rPr>
              <a:t>Uses the best technologies for the waste stream</a:t>
            </a:r>
          </a:p>
          <a:p>
            <a:pPr>
              <a:spcAft>
                <a:spcPts val="1200"/>
              </a:spcAft>
            </a:pPr>
            <a:r>
              <a:rPr lang="en-US" sz="2200" dirty="0" smtClean="0">
                <a:latin typeface="Arial" pitchFamily="-72" charset="0"/>
                <a:ea typeface="ＭＳ Ｐゴシック" pitchFamily="-72" charset="-128"/>
              </a:rPr>
              <a:t>Use both an environmental and financial lens to identify and quantify residual material handling options</a:t>
            </a:r>
          </a:p>
          <a:p>
            <a:pPr>
              <a:spcAft>
                <a:spcPts val="1200"/>
              </a:spcAft>
            </a:pPr>
            <a:endParaRPr lang="en-US" sz="2200" dirty="0" smtClean="0">
              <a:latin typeface="Arial" pitchFamily="-72" charset="0"/>
              <a:ea typeface="ＭＳ Ｐゴシック" pitchFamily="-72" charset="-128"/>
            </a:endParaRPr>
          </a:p>
        </p:txBody>
      </p:sp>
      <p:sp>
        <p:nvSpPr>
          <p:cNvPr id="36866" name="Title 2"/>
          <p:cNvSpPr>
            <a:spLocks noGrp="1"/>
          </p:cNvSpPr>
          <p:nvPr>
            <p:ph type="title"/>
          </p:nvPr>
        </p:nvSpPr>
        <p:spPr>
          <a:xfrm>
            <a:off x="334963" y="857250"/>
            <a:ext cx="2438400" cy="1143000"/>
          </a:xfrm>
        </p:spPr>
        <p:txBody>
          <a:bodyPr/>
          <a:lstStyle/>
          <a:p>
            <a:r>
              <a:rPr lang="en-US" smtClean="0">
                <a:latin typeface="Arial" pitchFamily="-72" charset="0"/>
                <a:ea typeface="ＭＳ Ｐゴシック" pitchFamily="-72" charset="-128"/>
              </a:rPr>
              <a:t>DCDPW Strategic Direction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Placeholder 1"/>
          <p:cNvSpPr>
            <a:spLocks noGrp="1"/>
          </p:cNvSpPr>
          <p:nvPr>
            <p:ph type="body" sz="quarter" idx="13"/>
          </p:nvPr>
        </p:nvSpPr>
        <p:spPr>
          <a:xfrm>
            <a:off x="3200400" y="179388"/>
            <a:ext cx="5486400" cy="5927725"/>
          </a:xfrm>
        </p:spPr>
        <p:txBody>
          <a:bodyPr/>
          <a:lstStyle/>
          <a:p>
            <a:pPr>
              <a:spcAft>
                <a:spcPts val="1200"/>
              </a:spcAft>
            </a:pPr>
            <a:r>
              <a:rPr lang="en-US" dirty="0" smtClean="0">
                <a:latin typeface="Arial" pitchFamily="-72" charset="0"/>
                <a:ea typeface="ＭＳ Ｐゴシック" pitchFamily="-72" charset="-128"/>
              </a:rPr>
              <a:t>Develop </a:t>
            </a:r>
            <a:r>
              <a:rPr lang="en-US" smtClean="0">
                <a:latin typeface="Arial" pitchFamily="-72" charset="0"/>
                <a:ea typeface="ＭＳ Ｐゴシック" pitchFamily="-72" charset="-128"/>
              </a:rPr>
              <a:t>an analytic framework </a:t>
            </a:r>
            <a:r>
              <a:rPr lang="en-US" dirty="0" smtClean="0">
                <a:latin typeface="Arial" pitchFamily="-72" charset="0"/>
                <a:ea typeface="ＭＳ Ｐゴシック" pitchFamily="-72" charset="-128"/>
              </a:rPr>
              <a:t>to evaluate the highest and best use of air, land, water and money in selecting appropriate technologies and or process strategies to manage solid waste over the next thirty years</a:t>
            </a:r>
          </a:p>
          <a:p>
            <a:pPr>
              <a:spcAft>
                <a:spcPts val="1200"/>
              </a:spcAft>
            </a:pPr>
            <a:r>
              <a:rPr lang="en-US" dirty="0" smtClean="0">
                <a:latin typeface="Arial" pitchFamily="-72" charset="0"/>
                <a:ea typeface="ＭＳ Ｐゴシック" pitchFamily="-72" charset="-128"/>
              </a:rPr>
              <a:t>Understand and integrate community priorities</a:t>
            </a:r>
          </a:p>
          <a:p>
            <a:pPr>
              <a:spcAft>
                <a:spcPts val="1200"/>
              </a:spcAft>
            </a:pPr>
            <a:r>
              <a:rPr lang="en-US" dirty="0" smtClean="0">
                <a:latin typeface="Arial" pitchFamily="-72" charset="0"/>
                <a:ea typeface="ＭＳ Ｐゴシック" pitchFamily="-72" charset="-128"/>
              </a:rPr>
              <a:t>Identify technology and process options that contribute to the full spectrum of DC Sustainability targets and challenges</a:t>
            </a:r>
          </a:p>
        </p:txBody>
      </p:sp>
      <p:sp>
        <p:nvSpPr>
          <p:cNvPr id="37890" name="Title 2"/>
          <p:cNvSpPr>
            <a:spLocks noGrp="1"/>
          </p:cNvSpPr>
          <p:nvPr>
            <p:ph type="title"/>
          </p:nvPr>
        </p:nvSpPr>
        <p:spPr>
          <a:xfrm>
            <a:off x="334963" y="857250"/>
            <a:ext cx="2438400" cy="1143000"/>
          </a:xfrm>
        </p:spPr>
        <p:txBody>
          <a:bodyPr/>
          <a:lstStyle/>
          <a:p>
            <a:r>
              <a:rPr lang="en-US" smtClean="0">
                <a:latin typeface="Arial" pitchFamily="-72" charset="0"/>
                <a:ea typeface="ＭＳ Ｐゴシック" pitchFamily="-72" charset="-128"/>
              </a:rPr>
              <a:t>Purpose of the Study</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Placeholder 1"/>
          <p:cNvSpPr>
            <a:spLocks noGrp="1"/>
          </p:cNvSpPr>
          <p:nvPr>
            <p:ph type="body" sz="quarter" idx="4294967295"/>
          </p:nvPr>
        </p:nvSpPr>
        <p:spPr>
          <a:xfrm>
            <a:off x="3200400" y="179388"/>
            <a:ext cx="5486400" cy="5927725"/>
          </a:xfrm>
        </p:spPr>
        <p:txBody>
          <a:bodyPr/>
          <a:lstStyle/>
          <a:p>
            <a:pPr marL="231775" indent="-231775">
              <a:lnSpc>
                <a:spcPct val="90000"/>
              </a:lnSpc>
              <a:spcAft>
                <a:spcPts val="1200"/>
              </a:spcAft>
            </a:pPr>
            <a:r>
              <a:rPr lang="en-US" sz="2000" dirty="0" smtClean="0">
                <a:latin typeface="Arial" pitchFamily="-72" charset="0"/>
                <a:ea typeface="ＭＳ Ｐゴシック" pitchFamily="-72" charset="-128"/>
              </a:rPr>
              <a:t>Usable supplies of Air, Land and Water are Shrinking Due to Regulation, Conservation and Development</a:t>
            </a:r>
          </a:p>
          <a:p>
            <a:pPr marL="231775" indent="-231775">
              <a:lnSpc>
                <a:spcPct val="90000"/>
              </a:lnSpc>
              <a:spcAft>
                <a:spcPts val="1200"/>
              </a:spcAft>
            </a:pPr>
            <a:r>
              <a:rPr lang="en-US" sz="2000" dirty="0" smtClean="0">
                <a:latin typeface="Arial" pitchFamily="-72" charset="0"/>
                <a:ea typeface="ＭＳ Ｐゴシック" pitchFamily="-72" charset="-128"/>
              </a:rPr>
              <a:t>The District Benefits by Environmentally and Financially Managing Usable Air, Land and Water as Assets</a:t>
            </a:r>
          </a:p>
          <a:p>
            <a:pPr marL="231775" indent="-231775">
              <a:lnSpc>
                <a:spcPct val="90000"/>
              </a:lnSpc>
              <a:spcAft>
                <a:spcPts val="1200"/>
              </a:spcAft>
            </a:pPr>
            <a:r>
              <a:rPr lang="en-US" sz="2000" dirty="0" smtClean="0">
                <a:latin typeface="Arial" pitchFamily="-72" charset="0"/>
                <a:ea typeface="ＭＳ Ｐゴシック" pitchFamily="-72" charset="-128"/>
              </a:rPr>
              <a:t>Natural Capital Asset Management (NCAM) Inventories Used and Reserved Air, Land Water Capacity as Asset with Operational and Potential Market Value.  </a:t>
            </a:r>
          </a:p>
          <a:p>
            <a:pPr marL="231775" indent="-231775">
              <a:lnSpc>
                <a:spcPct val="90000"/>
              </a:lnSpc>
              <a:spcAft>
                <a:spcPts val="1200"/>
              </a:spcAft>
            </a:pPr>
            <a:r>
              <a:rPr lang="en-US" sz="2000" dirty="0" smtClean="0">
                <a:latin typeface="Arial" pitchFamily="-72" charset="0"/>
                <a:ea typeface="ＭＳ Ｐゴシック" pitchFamily="-72" charset="-128"/>
              </a:rPr>
              <a:t>These values are the basis of the quantitative analysis applied to current and potential waste management system options to determine the best deal for the District.</a:t>
            </a:r>
          </a:p>
          <a:p>
            <a:pPr marL="231775" indent="-231775">
              <a:lnSpc>
                <a:spcPct val="90000"/>
              </a:lnSpc>
              <a:spcAft>
                <a:spcPts val="1200"/>
              </a:spcAft>
            </a:pPr>
            <a:r>
              <a:rPr lang="en-US" sz="2000" dirty="0" smtClean="0">
                <a:latin typeface="Arial" pitchFamily="-72" charset="0"/>
                <a:ea typeface="ＭＳ Ｐゴシック" pitchFamily="-72" charset="-128"/>
              </a:rPr>
              <a:t>Enables Optimization Decision-Making, rather than Compliance or Avoidance Decision-Making</a:t>
            </a:r>
          </a:p>
          <a:p>
            <a:pPr marL="231775" indent="-231775">
              <a:lnSpc>
                <a:spcPct val="90000"/>
              </a:lnSpc>
              <a:spcAft>
                <a:spcPts val="1200"/>
              </a:spcAft>
            </a:pPr>
            <a:endParaRPr lang="en-US" sz="2400" dirty="0" smtClean="0">
              <a:latin typeface="Arial" pitchFamily="-72" charset="0"/>
              <a:ea typeface="ＭＳ Ｐゴシック" pitchFamily="-72" charset="-128"/>
            </a:endParaRPr>
          </a:p>
        </p:txBody>
      </p:sp>
      <p:sp>
        <p:nvSpPr>
          <p:cNvPr id="83971" name="Title 2"/>
          <p:cNvSpPr>
            <a:spLocks noGrp="1"/>
          </p:cNvSpPr>
          <p:nvPr>
            <p:ph type="title" idx="4294967295"/>
          </p:nvPr>
        </p:nvSpPr>
        <p:spPr>
          <a:xfrm>
            <a:off x="334963" y="857250"/>
            <a:ext cx="2438400" cy="1143000"/>
          </a:xfrm>
        </p:spPr>
        <p:txBody>
          <a:bodyPr anchor="t"/>
          <a:lstStyle/>
          <a:p>
            <a:pPr algn="r"/>
            <a:r>
              <a:rPr lang="en-US" sz="3200" dirty="0" smtClean="0">
                <a:solidFill>
                  <a:schemeClr val="bg1"/>
                </a:solidFill>
                <a:latin typeface="Arial" pitchFamily="-72" charset="0"/>
                <a:ea typeface="ＭＳ Ｐゴシック" pitchFamily="-72" charset="-128"/>
              </a:rPr>
              <a:t>The Sustainable Basis for Decision-Making</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latin typeface="Arial" pitchFamily="-72" charset="0"/>
                <a:ea typeface="ＭＳ Ｐゴシック" pitchFamily="-72" charset="-128"/>
              </a:rPr>
              <a:t>NCAM</a:t>
            </a:r>
            <a:r>
              <a:rPr lang="en-US" baseline="30000" smtClean="0">
                <a:latin typeface="Arial" pitchFamily="-72" charset="0"/>
                <a:ea typeface="ＭＳ Ｐゴシック" pitchFamily="-72" charset="-128"/>
              </a:rPr>
              <a:t>TM </a:t>
            </a:r>
            <a:r>
              <a:rPr lang="en-US" smtClean="0">
                <a:latin typeface="Arial" pitchFamily="-72" charset="0"/>
                <a:ea typeface="ＭＳ Ｐゴシック" pitchFamily="-72" charset="-128"/>
              </a:rPr>
              <a:t>EVALUATION ILLUSTRATIVE RESULT </a:t>
            </a:r>
          </a:p>
        </p:txBody>
      </p:sp>
      <p:graphicFrame>
        <p:nvGraphicFramePr>
          <p:cNvPr id="45058" name="Content Placeholder 7"/>
          <p:cNvGraphicFramePr>
            <a:graphicFrameLocks noGrp="1"/>
          </p:cNvGraphicFramePr>
          <p:nvPr>
            <p:ph idx="1"/>
          </p:nvPr>
        </p:nvGraphicFramePr>
        <p:xfrm>
          <a:off x="457200" y="1470025"/>
          <a:ext cx="8523288" cy="4525963"/>
        </p:xfrm>
        <a:graphic>
          <a:graphicData uri="http://schemas.openxmlformats.org/presentationml/2006/ole">
            <mc:AlternateContent xmlns:mc="http://schemas.openxmlformats.org/markup-compatibility/2006">
              <mc:Choice xmlns:v="urn:schemas-microsoft-com:vml" Requires="v">
                <p:oleObj spid="_x0000_s45065" r:id="rId4" imgW="8521504" imgH="4528954" progId="Excel.Sheet.8">
                  <p:embed/>
                </p:oleObj>
              </mc:Choice>
              <mc:Fallback>
                <p:oleObj r:id="rId4" imgW="8521504" imgH="4528954" progId="Excel.Sheet.8">
                  <p:embed/>
                  <p:pic>
                    <p:nvPicPr>
                      <p:cNvPr id="0" name="Picture 1028"/>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70025"/>
                        <a:ext cx="8523288" cy="452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811588" y="3451225"/>
            <a:ext cx="479425" cy="347663"/>
          </a:xfrm>
          <a:prstGeom prst="rect">
            <a:avLst/>
          </a:prstGeom>
          <a:pattFill prst="wdDnDiag">
            <a:fgClr>
              <a:srgbClr val="F692F1"/>
            </a:fgClr>
            <a:bgClr>
              <a:schemeClr val="bg1"/>
            </a:bgClr>
          </a:pattFill>
          <a:ln>
            <a:noFill/>
          </a:ln>
        </p:spPr>
        <p:style>
          <a:lnRef idx="1">
            <a:schemeClr val="accent1"/>
          </a:lnRef>
          <a:fillRef idx="3">
            <a:schemeClr val="accent1"/>
          </a:fillRef>
          <a:effectRef idx="2">
            <a:schemeClr val="accent1"/>
          </a:effectRef>
          <a:fontRef idx="minor">
            <a:schemeClr val="lt1"/>
          </a:fontRef>
        </p:style>
        <p:txBody>
          <a:bodyPr tIns="91440">
            <a:normAutofit fontScale="70000" lnSpcReduction="20000"/>
          </a:bodyPr>
          <a:lstStyle/>
          <a:p>
            <a:pPr algn="ctr">
              <a:defRPr/>
            </a:pPr>
            <a:endParaRPr lang="en-US" sz="2400" dirty="0"/>
          </a:p>
        </p:txBody>
      </p:sp>
      <p:cxnSp>
        <p:nvCxnSpPr>
          <p:cNvPr id="12" name="Straight Connector 11"/>
          <p:cNvCxnSpPr/>
          <p:nvPr/>
        </p:nvCxnSpPr>
        <p:spPr>
          <a:xfrm>
            <a:off x="1241425" y="2100263"/>
            <a:ext cx="6640513" cy="2646362"/>
          </a:xfrm>
          <a:prstGeom prst="line">
            <a:avLst/>
          </a:prstGeom>
          <a:ln w="19050" cap="flat">
            <a:prstDash val="lgDashDot"/>
          </a:ln>
        </p:spPr>
        <p:style>
          <a:lnRef idx="2">
            <a:schemeClr val="accent2"/>
          </a:lnRef>
          <a:fillRef idx="0">
            <a:schemeClr val="accent2"/>
          </a:fillRef>
          <a:effectRef idx="1">
            <a:schemeClr val="accent2"/>
          </a:effectRef>
          <a:fontRef idx="minor">
            <a:schemeClr val="tx1"/>
          </a:fontRef>
        </p:style>
      </p:cxnSp>
      <p:sp>
        <p:nvSpPr>
          <p:cNvPr id="45061" name="TextBox 19"/>
          <p:cNvSpPr txBox="1">
            <a:spLocks noChangeArrowheads="1"/>
          </p:cNvSpPr>
          <p:nvPr/>
        </p:nvSpPr>
        <p:spPr bwMode="auto">
          <a:xfrm>
            <a:off x="8086725" y="3163888"/>
            <a:ext cx="946150" cy="911225"/>
          </a:xfrm>
          <a:prstGeom prst="rect">
            <a:avLst/>
          </a:prstGeom>
          <a:noFill/>
          <a:ln w="9525">
            <a:noFill/>
            <a:miter lim="800000"/>
            <a:headEnd/>
            <a:tailEnd/>
          </a:ln>
        </p:spPr>
        <p:txBody>
          <a:bodyPr>
            <a:prstTxWarp prst="textNoShape">
              <a:avLst/>
            </a:prstTxWarp>
            <a:spAutoFit/>
          </a:bodyPr>
          <a:lstStyle/>
          <a:p>
            <a:r>
              <a:rPr lang="en-US" sz="900"/>
              <a:t>Possible Sale Transfer, use in other Economic or Social Enterprise</a:t>
            </a:r>
          </a:p>
        </p:txBody>
      </p:sp>
      <p:graphicFrame>
        <p:nvGraphicFramePr>
          <p:cNvPr id="45075" name="Group 1043"/>
          <p:cNvGraphicFramePr>
            <a:graphicFrameLocks noGrp="1"/>
          </p:cNvGraphicFramePr>
          <p:nvPr/>
        </p:nvGraphicFramePr>
        <p:xfrm>
          <a:off x="8034338" y="4506913"/>
          <a:ext cx="993775" cy="1149096"/>
        </p:xfrm>
        <a:graphic>
          <a:graphicData uri="http://schemas.openxmlformats.org/drawingml/2006/table">
            <a:tbl>
              <a:tblPr/>
              <a:tblGrid>
                <a:gridCol w="200025"/>
                <a:gridCol w="793750"/>
              </a:tblGrid>
              <a:tr h="219075">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solidFill>
                      <a:srgbClr val="F692F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Air</a:t>
                      </a:r>
                      <a:endPar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solidFill>
                      <a:srgbClr val="426A4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Land</a:t>
                      </a:r>
                      <a:endPar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solidFill>
                      <a:srgbClr val="007CA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Water</a:t>
                      </a:r>
                      <a:endPar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rPr>
                        <a:t> </a:t>
                      </a:r>
                    </a:p>
                  </a:txBody>
                  <a:tcPr marL="68580" marR="68580" marT="0" marB="0" horzOverflow="overflow">
                    <a:lnL>
                      <a:noFill/>
                    </a:lnL>
                    <a:lnR>
                      <a:noFill/>
                    </a:lnR>
                    <a:lnT>
                      <a:noFill/>
                    </a:lnT>
                    <a:lnB>
                      <a:noFill/>
                    </a:lnB>
                    <a:lnTlToBr>
                      <a:noFill/>
                    </a:lnTlToBr>
                    <a:lnBlToTr>
                      <a:noFill/>
                    </a:lnBlToTr>
                    <a:pattFill prst="wdDnDiag">
                      <a:fgClr>
                        <a:srgbClr val="F692F1"/>
                      </a:fgClr>
                      <a:bgClr>
                        <a:schemeClr val="bg1"/>
                      </a:bgClr>
                    </a:patt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Air Saved</a:t>
                      </a:r>
                      <a:endPar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endParaRPr>
                    </a:p>
                  </a:txBody>
                  <a:tcPr marL="68580" marR="68580" marT="0" marB="0" horzOverflow="overflow">
                    <a:lnL>
                      <a:noFill/>
                    </a:lnL>
                    <a:lnR>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rPr>
                        <a:t> </a:t>
                      </a:r>
                    </a:p>
                  </a:txBody>
                  <a:tcPr marL="68580" marR="68580" marT="0" marB="0" horzOverflow="overflow">
                    <a:lnL>
                      <a:noFill/>
                    </a:lnL>
                    <a:lnR>
                      <a:noFill/>
                    </a:lnR>
                    <a:lnT>
                      <a:noFill/>
                    </a:lnT>
                    <a:lnB>
                      <a:noFill/>
                    </a:lnB>
                    <a:lnTlToBr>
                      <a:noFill/>
                    </a:lnTlToBr>
                    <a:lnBlToTr>
                      <a:noFill/>
                    </a:lnBlToTr>
                    <a:pattFill prst="wdUpDiag">
                      <a:fgClr>
                        <a:srgbClr val="426A4B"/>
                      </a:fgClr>
                      <a:bgClr>
                        <a:schemeClr val="bg1"/>
                      </a:bgClr>
                    </a:patt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Land Saved</a:t>
                      </a:r>
                      <a:r>
                        <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rPr>
                        <a:t> </a:t>
                      </a:r>
                    </a:p>
                  </a:txBody>
                  <a:tcPr marL="68580" marR="68580" marT="0" marB="0" horzOverflow="overflow">
                    <a:lnL>
                      <a:noFill/>
                    </a:lnL>
                    <a:lnR>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72" charset="0"/>
                          <a:ea typeface="Calibri" pitchFamily="-72" charset="0"/>
                          <a:cs typeface="Calibri" pitchFamily="-72" charset="0"/>
                        </a:rPr>
                        <a:t> </a:t>
                      </a:r>
                    </a:p>
                  </a:txBody>
                  <a:tcPr marL="68580" marR="68580" marT="0" marB="0" horzOverflow="overflow">
                    <a:lnL>
                      <a:noFill/>
                    </a:lnL>
                    <a:lnR>
                      <a:noFill/>
                    </a:lnR>
                    <a:lnT>
                      <a:noFill/>
                    </a:lnT>
                    <a:lnB>
                      <a:noFill/>
                    </a:lnB>
                    <a:lnTlToBr>
                      <a:noFill/>
                    </a:lnTlToBr>
                    <a:lnBlToTr>
                      <a:noFill/>
                    </a:lnBlToTr>
                    <a:pattFill prst="wdDnDiag">
                      <a:fgClr>
                        <a:srgbClr val="007CA0"/>
                      </a:fgClr>
                      <a:bgClr>
                        <a:schemeClr val="bg1"/>
                      </a:bgClr>
                    </a:patt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72" charset="0"/>
                          <a:ea typeface="Calibri" pitchFamily="-72" charset="0"/>
                          <a:cs typeface="Calibri" pitchFamily="-72" charset="0"/>
                        </a:rPr>
                        <a:t>Water Saved</a:t>
                      </a:r>
                      <a:r>
                        <a:rPr kumimoji="0" lang="en-US" sz="900" b="0" i="0" u="none" strike="noStrike" cap="none" normalizeH="0" baseline="0">
                          <a:ln>
                            <a:noFill/>
                          </a:ln>
                          <a:solidFill>
                            <a:schemeClr val="tx1"/>
                          </a:solidFill>
                          <a:effectLst/>
                          <a:latin typeface="Calibri" pitchFamily="-72" charset="0"/>
                          <a:ea typeface="Calibri" pitchFamily="-72" charset="0"/>
                          <a:cs typeface="Calibri" pitchFamily="-72" charset="0"/>
                        </a:rPr>
                        <a:t> </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ARCADIS_master_file-2013">
  <a:themeElements>
    <a:clrScheme name="ARCADIS2011">
      <a:dk1>
        <a:sysClr val="windowText" lastClr="000000"/>
      </a:dk1>
      <a:lt1>
        <a:sysClr val="window" lastClr="FFFFFF"/>
      </a:lt1>
      <a:dk2>
        <a:srgbClr val="007EA1"/>
      </a:dk2>
      <a:lt2>
        <a:srgbClr val="FFFFFF"/>
      </a:lt2>
      <a:accent1>
        <a:srgbClr val="7FBDCF"/>
      </a:accent1>
      <a:accent2>
        <a:srgbClr val="AE2633"/>
      </a:accent2>
      <a:accent3>
        <a:srgbClr val="EABD00"/>
      </a:accent3>
      <a:accent4>
        <a:srgbClr val="588D64"/>
      </a:accent4>
      <a:accent5>
        <a:srgbClr val="38496C"/>
      </a:accent5>
      <a:accent6>
        <a:srgbClr val="654653"/>
      </a:accent6>
      <a:hlink>
        <a:srgbClr val="38496C"/>
      </a:hlink>
      <a:folHlink>
        <a:srgbClr val="65465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003D4F"/>
            </a:gs>
            <a:gs pos="100000">
              <a:srgbClr val="549ABA"/>
            </a:gs>
            <a:gs pos="56000">
              <a:srgbClr val="007CA0"/>
            </a:gs>
          </a:gsLst>
        </a:gradFill>
        <a:ln>
          <a:noFill/>
        </a:ln>
      </a:spPr>
      <a:bodyPr lIns="91440" tIns="91440" rtlCol="0" anchor="t" anchorCtr="0">
        <a:normAutofit fontScale="85000" lnSpcReduction="20000"/>
      </a:bodyPr>
      <a:lstStyle>
        <a:defPPr algn="ctr">
          <a:defRPr sz="2400" dirty="0" smtClean="0"/>
        </a:defPPr>
      </a:lstStyle>
      <a:style>
        <a:lnRef idx="1">
          <a:schemeClr val="accent1"/>
        </a:lnRef>
        <a:fillRef idx="3">
          <a:schemeClr val="accent1"/>
        </a:fillRef>
        <a:effectRef idx="2">
          <a:schemeClr val="accent1"/>
        </a:effectRef>
        <a:fontRef idx="minor">
          <a:schemeClr val="lt1"/>
        </a:fontRef>
      </a:style>
    </a:spDef>
    <a:txDef>
      <a:spPr>
        <a:noFill/>
      </a:spPr>
      <a:bodyPr wrap="none" rtlCol="0">
        <a:spAutoFit/>
      </a:bodyPr>
      <a:lstStyle>
        <a:defPPr>
          <a:defRPr sz="18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ARCADIS_master_file-2013</Template>
  <TotalTime>872</TotalTime>
  <Words>596</Words>
  <Application>Microsoft Office PowerPoint</Application>
  <PresentationFormat>On-screen Show (4:3)</PresentationFormat>
  <Paragraphs>101</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ARCADIS_master_file-2013</vt:lpstr>
      <vt:lpstr>Microsoft Excel 97-2003 Worksheet</vt:lpstr>
      <vt:lpstr>PowerPoint Presentation</vt:lpstr>
      <vt:lpstr>Today’s Agenda</vt:lpstr>
      <vt:lpstr>Today’s Take Away</vt:lpstr>
      <vt:lpstr>State of Play  </vt:lpstr>
      <vt:lpstr>State of Play  </vt:lpstr>
      <vt:lpstr>DCDPW Strategic Direction</vt:lpstr>
      <vt:lpstr>Purpose of the Study</vt:lpstr>
      <vt:lpstr>The Sustainable Basis for Decision-Making</vt:lpstr>
      <vt:lpstr>NCAMTM EVALUATION ILLUSTRATIVE RESULT </vt:lpstr>
      <vt:lpstr> Opportunities  from Study Data and Results  </vt:lpstr>
    </vt:vector>
  </TitlesOfParts>
  <Company>ARCADIS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Components to Build Suggested Scenarios</dc:title>
  <dc:creator>Camille Baker</dc:creator>
  <cp:lastModifiedBy>Bruce Corning</cp:lastModifiedBy>
  <cp:revision>26</cp:revision>
  <cp:lastPrinted>2012-05-14T17:56:45Z</cp:lastPrinted>
  <dcterms:created xsi:type="dcterms:W3CDTF">2013-09-13T18:05:33Z</dcterms:created>
  <dcterms:modified xsi:type="dcterms:W3CDTF">2013-11-26T18:37:41Z</dcterms:modified>
  <cp:version>2012</cp:version>
</cp:coreProperties>
</file>